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OpenSans-regular.fntdata"/><Relationship Id="rId21" Type="http://schemas.openxmlformats.org/officeDocument/2006/relationships/font" Target="fonts/Lato-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6f80d1ff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6f80d1ff_0_27: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6f80d1ff_0_1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6f80d1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6f80d1ff_0_2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6f80d1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6f80d1ff_0_36: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6f80d1f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6f80d1ff_0_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6f80d1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6f80d1ff_0_59: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6f80d1f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6f80d1ff_0_5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6f80d1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6f80d1ff_0_66: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6f80d1f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pjseospecialists.com/portfolio/new-website-for-cli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hyperlink" Target="https://pjseospecialists.com/building-websites-for-cli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pjseospecialists.com/web-stor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hyperlink" Target="https://pjseospecialists.com/testimonia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pjseospecialists.com/testimonial/rohit-handa/" TargetMode="External"/><Relationship Id="rId4" Type="http://schemas.openxmlformats.org/officeDocument/2006/relationships/hyperlink" Target="http://www.youtube.com/watch?v=c4c_fpKfA84" TargetMode="External"/><Relationship Id="rId5" Type="http://schemas.openxmlformats.org/officeDocument/2006/relationships/image" Target="../media/image4.jpg"/><Relationship Id="rId6" Type="http://schemas.openxmlformats.org/officeDocument/2006/relationships/hyperlink" Target="http://www.youtube.com/watch?v=3fyaUcsyMJ4" TargetMode="External"/><Relationship Id="rId7"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hyperlink" Target="http://slides.com/pjseospecialists/" TargetMode="External"/><Relationship Id="rId10" Type="http://schemas.openxmlformats.org/officeDocument/2006/relationships/hyperlink" Target="https://www.youtube.com/channel/UC2tCLL1XvvFaNmbdZQDZ4Kg/videos" TargetMode="External"/><Relationship Id="rId13" Type="http://schemas.openxmlformats.org/officeDocument/2006/relationships/hyperlink" Target="http://www.bing.com/maps?osid=1694b358-96e8-489b-b375-5190b7b49d7f&amp;cp=28.554754~77.23777&amp;lvl=16&amp;imgid=34cde363-13d7-4e8d-af47-17b2da3e385f&amp;v=2&amp;sV=2&amp;form=S00027" TargetMode="External"/><Relationship Id="rId12" Type="http://schemas.openxmlformats.org/officeDocument/2006/relationships/hyperlink" Target="https://www.facebook.com/pg/pj.seo.specialists/posts/"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5.png"/><Relationship Id="rId15" Type="http://schemas.openxmlformats.org/officeDocument/2006/relationships/hyperlink" Target="https://www.google.com/maps/place/F15,+Kailash+Colony+Rd,+Block+F,+Kailash+Colony,+Greater+Kailash,+New+Delhi,+Delhi+110048,+India/@28.554834,77.240176,16z/data=!4m5!3m4!1s0x390ce3cad0ebdd3d:0x7debbc4811459448!8m2!3d28.5543628!4d77.2411334?hl=en-US" TargetMode="External"/><Relationship Id="rId14" Type="http://schemas.openxmlformats.org/officeDocument/2006/relationships/hyperlink" Target="https://www.pinterest.com/organicwebseo/" TargetMode="External"/><Relationship Id="rId17" Type="http://schemas.openxmlformats.org/officeDocument/2006/relationships/hyperlink" Target="http://twitter.com/pjseospecialist/" TargetMode="External"/><Relationship Id="rId16" Type="http://schemas.openxmlformats.org/officeDocument/2006/relationships/hyperlink" Target="https://www.quora.com/profile/Puneet-Jain-432" TargetMode="External"/><Relationship Id="rId5" Type="http://schemas.openxmlformats.org/officeDocument/2006/relationships/image" Target="../media/image9.png"/><Relationship Id="rId6" Type="http://schemas.openxmlformats.org/officeDocument/2006/relationships/image" Target="../media/image7.png"/><Relationship Id="rId18"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pjseospecialists.com/portfol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pjseospecialists.com/new-delhi-website-promoters/"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133" name="Shape 133"/>
        <p:cNvGrpSpPr/>
        <p:nvPr/>
      </p:nvGrpSpPr>
      <p:grpSpPr>
        <a:xfrm>
          <a:off x="0" y="0"/>
          <a:ext cx="0" cy="0"/>
          <a:chOff x="0" y="0"/>
          <a:chExt cx="0" cy="0"/>
        </a:xfrm>
      </p:grpSpPr>
      <p:sp>
        <p:nvSpPr>
          <p:cNvPr descr="Website search engine optimization service providers in New Delhi, India." id="134" name="Google Shape;134;p13" title="PJ SEO Specialists"/>
          <p:cNvSpPr txBox="1"/>
          <p:nvPr>
            <p:ph type="ctrTitle"/>
          </p:nvPr>
        </p:nvSpPr>
        <p:spPr>
          <a:xfrm>
            <a:off x="3189500" y="1487600"/>
            <a:ext cx="4458900" cy="86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pen Sans"/>
                <a:ea typeface="Open Sans"/>
                <a:cs typeface="Open Sans"/>
                <a:sym typeface="Open Sans"/>
              </a:rPr>
              <a:t>PJ SEO Specialists</a:t>
            </a:r>
            <a:endParaRPr>
              <a:solidFill>
                <a:srgbClr val="FFFFFF"/>
              </a:solidFill>
              <a:latin typeface="Open Sans"/>
              <a:ea typeface="Open Sans"/>
              <a:cs typeface="Open Sans"/>
              <a:sym typeface="Open Sans"/>
            </a:endParaRPr>
          </a:p>
        </p:txBody>
      </p:sp>
      <p:sp>
        <p:nvSpPr>
          <p:cNvPr descr="Developing optimized and visitor-friendly websites with original content for a first page visibility on Google, Bing and MSN." id="135" name="Google Shape;135;p13" title="PJ SEO Specialists"/>
          <p:cNvSpPr txBox="1"/>
          <p:nvPr>
            <p:ph idx="1" type="subTitle"/>
          </p:nvPr>
        </p:nvSpPr>
        <p:spPr>
          <a:xfrm>
            <a:off x="5230250" y="2649925"/>
            <a:ext cx="3633000" cy="18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3F3F3"/>
                </a:solidFill>
                <a:latin typeface="Open Sans"/>
                <a:ea typeface="Open Sans"/>
                <a:cs typeface="Open Sans"/>
                <a:sym typeface="Open Sans"/>
              </a:rPr>
              <a:t>Developing and Optimizing Visitor-friendly Websites for a First-class User-experience and Visibility on Google and Bing</a:t>
            </a:r>
            <a:endParaRPr sz="2000">
              <a:solidFill>
                <a:srgbClr val="F3F3F3"/>
              </a:solidFill>
              <a:latin typeface="Open Sans"/>
              <a:ea typeface="Open Sans"/>
              <a:cs typeface="Open Sans"/>
              <a:sym typeface="Open Sans"/>
            </a:endParaRPr>
          </a:p>
        </p:txBody>
      </p:sp>
      <p:pic>
        <p:nvPicPr>
          <p:cNvPr descr="PJ SEO Specialists - Company Logo. Experts in building, optimizing and promoting visitor-friendly websites for top user-experience and a first page visibility on Google and Bing." id="136" name="Google Shape;136;p13" title="PJ SEO Specialists - Company Logo"/>
          <p:cNvPicPr preferRelativeResize="0"/>
          <p:nvPr/>
        </p:nvPicPr>
        <p:blipFill>
          <a:blip r:embed="rId3">
            <a:alphaModFix/>
          </a:blip>
          <a:stretch>
            <a:fillRect/>
          </a:stretch>
        </p:blipFill>
        <p:spPr>
          <a:xfrm>
            <a:off x="7720250" y="267025"/>
            <a:ext cx="1143000" cy="1104900"/>
          </a:xfrm>
          <a:prstGeom prst="rect">
            <a:avLst/>
          </a:prstGeom>
          <a:noFill/>
          <a:ln>
            <a:noFill/>
          </a:ln>
        </p:spPr>
      </p:pic>
      <p:sp>
        <p:nvSpPr>
          <p:cNvPr id="137" name="Google Shape;137;p13"/>
          <p:cNvSpPr txBox="1"/>
          <p:nvPr/>
        </p:nvSpPr>
        <p:spPr>
          <a:xfrm>
            <a:off x="182375" y="4557400"/>
            <a:ext cx="333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EA9999"/>
                </a:solidFill>
                <a:latin typeface="Lato"/>
                <a:ea typeface="Lato"/>
                <a:cs typeface="Lato"/>
                <a:sym typeface="Lato"/>
                <a:hlinkClick r:id="rId4">
                  <a:extLst>
                    <a:ext uri="{A12FA001-AC4F-418D-AE19-62706E023703}">
                      <ahyp:hlinkClr val="tx"/>
                    </a:ext>
                  </a:extLst>
                </a:hlinkClick>
              </a:rPr>
              <a:t>ECommerce Portal Developers</a:t>
            </a:r>
            <a:endParaRPr sz="1800" u="sng">
              <a:solidFill>
                <a:srgbClr val="EA9999"/>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136"/>
                                        </p:tgtEl>
                                        <p:attrNameLst>
                                          <p:attrName>r</p:attrName>
                                        </p:attrNameLst>
                                      </p:cBhvr>
                                    </p:animRo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2000"/>
                                        <p:tgtEl>
                                          <p:spTgt spid="134"/>
                                        </p:tgtEl>
                                        <p:attrNameLst>
                                          <p:attrName>ppt_w</p:attrName>
                                        </p:attrNameLst>
                                      </p:cBhvr>
                                      <p:tavLst>
                                        <p:tav fmla="" tm="0">
                                          <p:val>
                                            <p:strVal val="0"/>
                                          </p:val>
                                        </p:tav>
                                        <p:tav fmla="" tm="100000">
                                          <p:val>
                                            <p:strVal val="#ppt_w"/>
                                          </p:val>
                                        </p:tav>
                                      </p:tavLst>
                                    </p:anim>
                                    <p:anim calcmode="lin" valueType="num">
                                      <p:cBhvr additive="base">
                                        <p:cTn dur="2000"/>
                                        <p:tgtEl>
                                          <p:spTgt spid="134"/>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path path="circle">
            <a:fillToRect b="50%" l="50%" r="50%" t="50%"/>
          </a:path>
          <a:tileRect/>
        </a:gradFill>
      </p:bgPr>
    </p:bg>
    <p:spTree>
      <p:nvGrpSpPr>
        <p:cNvPr id="141" name="Shape 141"/>
        <p:cNvGrpSpPr/>
        <p:nvPr/>
      </p:nvGrpSpPr>
      <p:grpSpPr>
        <a:xfrm>
          <a:off x="0" y="0"/>
          <a:ext cx="0" cy="0"/>
          <a:chOff x="0" y="0"/>
          <a:chExt cx="0" cy="0"/>
        </a:xfrm>
      </p:grpSpPr>
      <p:pic>
        <p:nvPicPr>
          <p:cNvPr descr="Open Chromebook laptop computer" id="142" name="Google Shape;142;p14"/>
          <p:cNvPicPr preferRelativeResize="0"/>
          <p:nvPr/>
        </p:nvPicPr>
        <p:blipFill>
          <a:blip r:embed="rId3">
            <a:alphaModFix/>
          </a:blip>
          <a:stretch>
            <a:fillRect/>
          </a:stretch>
        </p:blipFill>
        <p:spPr>
          <a:xfrm>
            <a:off x="4834100" y="868200"/>
            <a:ext cx="3774582" cy="2238299"/>
          </a:xfrm>
          <a:prstGeom prst="rect">
            <a:avLst/>
          </a:prstGeom>
          <a:noFill/>
          <a:ln>
            <a:noFill/>
          </a:ln>
        </p:spPr>
      </p:pic>
      <p:pic>
        <p:nvPicPr>
          <p:cNvPr descr="Sample wireframe for desktop application" id="143" name="Google Shape;143;p14" title="Desktop Computer"/>
          <p:cNvPicPr preferRelativeResize="0"/>
          <p:nvPr/>
        </p:nvPicPr>
        <p:blipFill rotWithShape="1">
          <a:blip r:embed="rId4">
            <a:alphaModFix/>
          </a:blip>
          <a:srcRect b="24800" l="0" r="0" t="0"/>
          <a:stretch/>
        </p:blipFill>
        <p:spPr>
          <a:xfrm>
            <a:off x="5204700" y="973575"/>
            <a:ext cx="2995323" cy="1676402"/>
          </a:xfrm>
          <a:prstGeom prst="rect">
            <a:avLst/>
          </a:prstGeom>
          <a:noFill/>
          <a:ln>
            <a:noFill/>
          </a:ln>
        </p:spPr>
      </p:pic>
      <p:pic>
        <p:nvPicPr>
          <p:cNvPr descr="Portrait-oriented black smaptphone" id="144" name="Google Shape;144;p14"/>
          <p:cNvPicPr preferRelativeResize="0"/>
          <p:nvPr/>
        </p:nvPicPr>
        <p:blipFill>
          <a:blip r:embed="rId5">
            <a:alphaModFix/>
          </a:blip>
          <a:stretch>
            <a:fillRect/>
          </a:stretch>
        </p:blipFill>
        <p:spPr>
          <a:xfrm>
            <a:off x="183276" y="2730587"/>
            <a:ext cx="1131182" cy="2221625"/>
          </a:xfrm>
          <a:prstGeom prst="rect">
            <a:avLst/>
          </a:prstGeom>
          <a:noFill/>
          <a:ln>
            <a:noFill/>
          </a:ln>
        </p:spPr>
      </p:pic>
      <p:pic>
        <p:nvPicPr>
          <p:cNvPr descr="Sample wireframe for mobile application" id="145" name="Google Shape;145;p14" title="Mobile Phone"/>
          <p:cNvPicPr preferRelativeResize="0"/>
          <p:nvPr/>
        </p:nvPicPr>
        <p:blipFill>
          <a:blip r:embed="rId6">
            <a:alphaModFix/>
          </a:blip>
          <a:stretch>
            <a:fillRect/>
          </a:stretch>
        </p:blipFill>
        <p:spPr>
          <a:xfrm>
            <a:off x="263850" y="3004000"/>
            <a:ext cx="968926" cy="1817626"/>
          </a:xfrm>
          <a:prstGeom prst="rect">
            <a:avLst/>
          </a:prstGeom>
          <a:noFill/>
          <a:ln>
            <a:noFill/>
          </a:ln>
        </p:spPr>
      </p:pic>
      <p:sp>
        <p:nvSpPr>
          <p:cNvPr id="146" name="Google Shape;146;p14"/>
          <p:cNvSpPr txBox="1"/>
          <p:nvPr>
            <p:ph type="ctrTitle"/>
          </p:nvPr>
        </p:nvSpPr>
        <p:spPr>
          <a:xfrm>
            <a:off x="1543050" y="54400"/>
            <a:ext cx="6057900" cy="6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Open Sans"/>
                <a:ea typeface="Open Sans"/>
                <a:cs typeface="Open Sans"/>
                <a:sym typeface="Open Sans"/>
              </a:rPr>
              <a:t>There are 4 Types of Potential Customers</a:t>
            </a:r>
            <a:endParaRPr sz="2400">
              <a:latin typeface="Open Sans"/>
              <a:ea typeface="Open Sans"/>
              <a:cs typeface="Open Sans"/>
              <a:sym typeface="Open Sans"/>
            </a:endParaRPr>
          </a:p>
        </p:txBody>
      </p:sp>
      <p:sp>
        <p:nvSpPr>
          <p:cNvPr id="147" name="Google Shape;147;p14"/>
          <p:cNvSpPr txBox="1"/>
          <p:nvPr>
            <p:ph type="ctrTitle"/>
          </p:nvPr>
        </p:nvSpPr>
        <p:spPr>
          <a:xfrm>
            <a:off x="2684700" y="54400"/>
            <a:ext cx="3774600" cy="6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Open Sans"/>
                <a:ea typeface="Open Sans"/>
                <a:cs typeface="Open Sans"/>
                <a:sym typeface="Open Sans"/>
              </a:rPr>
              <a:t>The Ones You Approach</a:t>
            </a:r>
            <a:endParaRPr sz="2400">
              <a:latin typeface="Open Sans"/>
              <a:ea typeface="Open Sans"/>
              <a:cs typeface="Open Sans"/>
              <a:sym typeface="Open Sans"/>
            </a:endParaRPr>
          </a:p>
        </p:txBody>
      </p:sp>
      <p:sp>
        <p:nvSpPr>
          <p:cNvPr id="148" name="Google Shape;148;p14"/>
          <p:cNvSpPr txBox="1"/>
          <p:nvPr>
            <p:ph type="ctrTitle"/>
          </p:nvPr>
        </p:nvSpPr>
        <p:spPr>
          <a:xfrm>
            <a:off x="1338300" y="54400"/>
            <a:ext cx="6467400" cy="6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Open Sans"/>
                <a:ea typeface="Open Sans"/>
                <a:cs typeface="Open Sans"/>
                <a:sym typeface="Open Sans"/>
              </a:rPr>
              <a:t>The Ones Who Call You Through References</a:t>
            </a:r>
            <a:endParaRPr sz="2400">
              <a:latin typeface="Open Sans"/>
              <a:ea typeface="Open Sans"/>
              <a:cs typeface="Open Sans"/>
              <a:sym typeface="Open Sans"/>
            </a:endParaRPr>
          </a:p>
        </p:txBody>
      </p:sp>
      <p:sp>
        <p:nvSpPr>
          <p:cNvPr id="149" name="Google Shape;149;p14"/>
          <p:cNvSpPr txBox="1"/>
          <p:nvPr/>
        </p:nvSpPr>
        <p:spPr>
          <a:xfrm>
            <a:off x="2994800" y="826725"/>
            <a:ext cx="1800300" cy="19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The Ones Who Search Online Mainly On Desktops To Look for Suppliers</a:t>
            </a:r>
            <a:endParaRPr sz="1800">
              <a:solidFill>
                <a:srgbClr val="FFFFFF"/>
              </a:solidFill>
              <a:latin typeface="Open Sans"/>
              <a:ea typeface="Open Sans"/>
              <a:cs typeface="Open Sans"/>
              <a:sym typeface="Open Sans"/>
            </a:endParaRPr>
          </a:p>
        </p:txBody>
      </p:sp>
      <p:sp>
        <p:nvSpPr>
          <p:cNvPr id="150" name="Google Shape;150;p14"/>
          <p:cNvSpPr txBox="1"/>
          <p:nvPr/>
        </p:nvSpPr>
        <p:spPr>
          <a:xfrm>
            <a:off x="1304900" y="3320750"/>
            <a:ext cx="2995200" cy="16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And </a:t>
            </a:r>
            <a:r>
              <a:rPr lang="en" sz="1800">
                <a:solidFill>
                  <a:srgbClr val="FFFFFF"/>
                </a:solidFill>
                <a:latin typeface="Open Sans"/>
                <a:ea typeface="Open Sans"/>
                <a:cs typeface="Open Sans"/>
                <a:sym typeface="Open Sans"/>
              </a:rPr>
              <a:t>The Ones Who Search The Internet Mainly On SmartPhones To Look for Sellers or Service Providers</a:t>
            </a:r>
            <a:endParaRPr sz="1800">
              <a:solidFill>
                <a:srgbClr val="FFFFFF"/>
              </a:solidFill>
              <a:latin typeface="Open Sans"/>
              <a:ea typeface="Open Sans"/>
              <a:cs typeface="Open Sans"/>
              <a:sym typeface="Open Sans"/>
            </a:endParaRPr>
          </a:p>
        </p:txBody>
      </p:sp>
      <p:sp>
        <p:nvSpPr>
          <p:cNvPr id="151" name="Google Shape;151;p14"/>
          <p:cNvSpPr txBox="1"/>
          <p:nvPr/>
        </p:nvSpPr>
        <p:spPr>
          <a:xfrm>
            <a:off x="4712750" y="3184375"/>
            <a:ext cx="4038600" cy="8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Open Sans"/>
                <a:ea typeface="Open Sans"/>
                <a:cs typeface="Open Sans"/>
                <a:sym typeface="Open Sans"/>
              </a:rPr>
              <a:t>Do You Want To Tap The Last Two By Having a Website ?</a:t>
            </a:r>
            <a:endParaRPr sz="2200">
              <a:solidFill>
                <a:srgbClr val="FFFFFF"/>
              </a:solidFill>
              <a:latin typeface="Open Sans"/>
              <a:ea typeface="Open Sans"/>
              <a:cs typeface="Open Sans"/>
              <a:sym typeface="Open Sans"/>
            </a:endParaRPr>
          </a:p>
        </p:txBody>
      </p:sp>
      <p:sp>
        <p:nvSpPr>
          <p:cNvPr id="152" name="Google Shape;152;p14"/>
          <p:cNvSpPr txBox="1"/>
          <p:nvPr/>
        </p:nvSpPr>
        <p:spPr>
          <a:xfrm>
            <a:off x="8532250" y="282175"/>
            <a:ext cx="483600" cy="24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Open Sans"/>
              <a:ea typeface="Open Sans"/>
              <a:cs typeface="Open Sans"/>
              <a:sym typeface="Open Sans"/>
            </a:endParaRPr>
          </a:p>
        </p:txBody>
      </p:sp>
      <p:sp>
        <p:nvSpPr>
          <p:cNvPr id="153" name="Google Shape;153;p14"/>
          <p:cNvSpPr txBox="1"/>
          <p:nvPr/>
        </p:nvSpPr>
        <p:spPr>
          <a:xfrm>
            <a:off x="4977250" y="4604675"/>
            <a:ext cx="4038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EA9999"/>
                </a:solidFill>
                <a:latin typeface="Lato"/>
                <a:ea typeface="Lato"/>
                <a:cs typeface="Lato"/>
                <a:sym typeface="Lato"/>
                <a:hlinkClick r:id="rId7">
                  <a:extLst>
                    <a:ext uri="{A12FA001-AC4F-418D-AE19-62706E023703}">
                      <ahyp:hlinkClr val="tx"/>
                    </a:ext>
                  </a:extLst>
                </a:hlinkClick>
              </a:rPr>
              <a:t>Website Creation Service Providers</a:t>
            </a:r>
            <a:endParaRPr sz="1800">
              <a:solidFill>
                <a:srgbClr val="EA9999"/>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2000"/>
                                        <p:tgtEl>
                                          <p:spTgt spid="146"/>
                                        </p:tgtEl>
                                      </p:cBhvr>
                                    </p:animEffect>
                                    <p:set>
                                      <p:cBhvr>
                                        <p:cTn dur="1" fill="hold">
                                          <p:stCondLst>
                                            <p:cond delay="2000"/>
                                          </p:stCondLst>
                                        </p:cTn>
                                        <p:tgtEl>
                                          <p:spTgt spid="146"/>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2000"/>
                                        <p:tgtEl>
                                          <p:spTgt spid="147"/>
                                        </p:tgtEl>
                                      </p:cBhvr>
                                    </p:animEffect>
                                    <p:set>
                                      <p:cBhvr>
                                        <p:cTn dur="1" fill="hold">
                                          <p:stCondLst>
                                            <p:cond delay="2000"/>
                                          </p:stCondLst>
                                        </p:cTn>
                                        <p:tgtEl>
                                          <p:spTgt spid="147"/>
                                        </p:tgtEl>
                                        <p:attrNameLst>
                                          <p:attrName>style.visibility</p:attrName>
                                        </p:attrNameLst>
                                      </p:cBhvr>
                                      <p:to>
                                        <p:strVal val="hidden"/>
                                      </p:to>
                                    </p:se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par>
                          <p:cTn fill="hold">
                            <p:stCondLst>
                              <p:cond delay="10000"/>
                            </p:stCondLst>
                            <p:childTnLst>
                              <p:par>
                                <p:cTn fill="hold" nodeType="afterEffect" presetClass="exit" presetID="10" presetSubtype="0">
                                  <p:stCondLst>
                                    <p:cond delay="0"/>
                                  </p:stCondLst>
                                  <p:childTnLst>
                                    <p:animEffect filter="fade" transition="out">
                                      <p:cBhvr>
                                        <p:cTn dur="2000"/>
                                        <p:tgtEl>
                                          <p:spTgt spid="148"/>
                                        </p:tgtEl>
                                      </p:cBhvr>
                                    </p:animEffect>
                                    <p:set>
                                      <p:cBhvr>
                                        <p:cTn dur="1" fill="hold">
                                          <p:stCondLst>
                                            <p:cond delay="2000"/>
                                          </p:stCondLst>
                                        </p:cTn>
                                        <p:tgtEl>
                                          <p:spTgt spid="148"/>
                                        </p:tgtEl>
                                        <p:attrNameLst>
                                          <p:attrName>style.visibility</p:attrName>
                                        </p:attrNameLst>
                                      </p:cBhvr>
                                      <p:to>
                                        <p:strVal val="hidden"/>
                                      </p:to>
                                    </p:se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3000"/>
                                        <p:tgtEl>
                                          <p:spTgt spid="149"/>
                                        </p:tgtEl>
                                      </p:cBhvr>
                                    </p:animEffect>
                                  </p:childTnLst>
                                </p:cTn>
                              </p:par>
                            </p:childTnLst>
                          </p:cTn>
                        </p:par>
                        <p:par>
                          <p:cTn fill="hold">
                            <p:stCondLst>
                              <p:cond delay="15000"/>
                            </p:stCondLst>
                            <p:childTnLst>
                              <p:par>
                                <p:cTn fill="hold" nodeType="after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par>
                          <p:cTn fill="hold">
                            <p:stCondLst>
                              <p:cond delay="17000"/>
                            </p:stCondLst>
                            <p:childTnLst>
                              <p:par>
                                <p:cTn fill="hold" nodeType="after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3000"/>
                                        <p:tgtEl>
                                          <p:spTgt spid="143"/>
                                        </p:tgtEl>
                                        <p:attrNameLst>
                                          <p:attrName>ppt_w</p:attrName>
                                        </p:attrNameLst>
                                      </p:cBhvr>
                                      <p:tavLst>
                                        <p:tav fmla="" tm="0">
                                          <p:val>
                                            <p:strVal val="0"/>
                                          </p:val>
                                        </p:tav>
                                        <p:tav fmla="" tm="100000">
                                          <p:val>
                                            <p:strVal val="#ppt_w"/>
                                          </p:val>
                                        </p:tav>
                                      </p:tavLst>
                                    </p:anim>
                                    <p:anim calcmode="lin" valueType="num">
                                      <p:cBhvr additive="base">
                                        <p:cTn dur="3000"/>
                                        <p:tgtEl>
                                          <p:spTgt spid="143"/>
                                        </p:tgtEl>
                                        <p:attrNameLst>
                                          <p:attrName>ppt_h</p:attrName>
                                        </p:attrNameLst>
                                      </p:cBhvr>
                                      <p:tavLst>
                                        <p:tav fmla="" tm="0">
                                          <p:val>
                                            <p:strVal val="0"/>
                                          </p:val>
                                        </p:tav>
                                        <p:tav fmla="" tm="100000">
                                          <p:val>
                                            <p:strVal val="#ppt_h"/>
                                          </p:val>
                                        </p:tav>
                                      </p:tavLst>
                                    </p:anim>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4000"/>
                                        <p:tgtEl>
                                          <p:spTgt spid="150"/>
                                        </p:tgtEl>
                                      </p:cBhvr>
                                    </p:animEffect>
                                  </p:childTnLst>
                                </p:cTn>
                              </p:par>
                            </p:childTnLst>
                          </p:cTn>
                        </p:par>
                        <p:par>
                          <p:cTn fill="hold">
                            <p:stCondLst>
                              <p:cond delay="24000"/>
                            </p:stCondLst>
                            <p:childTnLst>
                              <p:par>
                                <p:cTn fill="hold" nodeType="after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par>
                          <p:cTn fill="hold">
                            <p:stCondLst>
                              <p:cond delay="26000"/>
                            </p:stCondLst>
                            <p:childTnLst>
                              <p:par>
                                <p:cTn fill="hold" nodeType="afterEffect" presetClass="entr" presetID="23" presetSubtype="16">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3000"/>
                                        <p:tgtEl>
                                          <p:spTgt spid="145"/>
                                        </p:tgtEl>
                                        <p:attrNameLst>
                                          <p:attrName>ppt_w</p:attrName>
                                        </p:attrNameLst>
                                      </p:cBhvr>
                                      <p:tavLst>
                                        <p:tav fmla="" tm="0">
                                          <p:val>
                                            <p:strVal val="0"/>
                                          </p:val>
                                        </p:tav>
                                        <p:tav fmla="" tm="100000">
                                          <p:val>
                                            <p:strVal val="#ppt_w"/>
                                          </p:val>
                                        </p:tav>
                                      </p:tavLst>
                                    </p:anim>
                                    <p:anim calcmode="lin" valueType="num">
                                      <p:cBhvr additive="base">
                                        <p:cTn dur="3000"/>
                                        <p:tgtEl>
                                          <p:spTgt spid="145"/>
                                        </p:tgtEl>
                                        <p:attrNameLst>
                                          <p:attrName>ppt_h</p:attrName>
                                        </p:attrNameLst>
                                      </p:cBhvr>
                                      <p:tavLst>
                                        <p:tav fmla="" tm="0">
                                          <p:val>
                                            <p:strVal val="0"/>
                                          </p:val>
                                        </p:tav>
                                        <p:tav fmla="" tm="100000">
                                          <p:val>
                                            <p:strVal val="#ppt_h"/>
                                          </p:val>
                                        </p:tav>
                                      </p:tavLst>
                                    </p:anim>
                                  </p:childTnLst>
                                </p:cTn>
                              </p:par>
                            </p:childTnLst>
                          </p:cTn>
                        </p:par>
                        <p:par>
                          <p:cTn fill="hold">
                            <p:stCondLst>
                              <p:cond delay="29000"/>
                            </p:stCondLst>
                            <p:childTnLst>
                              <p:par>
                                <p:cTn fill="hold" nodeType="after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30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157" name="Shape 157"/>
        <p:cNvGrpSpPr/>
        <p:nvPr/>
      </p:nvGrpSpPr>
      <p:grpSpPr>
        <a:xfrm>
          <a:off x="0" y="0"/>
          <a:ext cx="0" cy="0"/>
          <a:chOff x="0" y="0"/>
          <a:chExt cx="0" cy="0"/>
        </a:xfrm>
      </p:grpSpPr>
      <p:sp>
        <p:nvSpPr>
          <p:cNvPr id="158" name="Google Shape;158;p15"/>
          <p:cNvSpPr/>
          <p:nvPr/>
        </p:nvSpPr>
        <p:spPr>
          <a:xfrm>
            <a:off x="7295675" y="2109075"/>
            <a:ext cx="1580700" cy="1522500"/>
          </a:xfrm>
          <a:prstGeom prst="ellipse">
            <a:avLst/>
          </a:prstGeom>
          <a:solidFill>
            <a:srgbClr val="DD7E6B"/>
          </a:solidFill>
          <a:ln>
            <a:noFill/>
          </a:ln>
          <a:effectLst>
            <a:outerShdw blurRad="85725" rotWithShape="0" algn="bl" dir="540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328825" y="2258024"/>
            <a:ext cx="1356600" cy="1285500"/>
          </a:xfrm>
          <a:prstGeom prst="ellipse">
            <a:avLst/>
          </a:prstGeom>
          <a:solidFill>
            <a:srgbClr val="B7B7B7"/>
          </a:solidFill>
          <a:ln>
            <a:noFill/>
          </a:ln>
          <a:effectLst>
            <a:outerShdw blurRad="85725" rotWithShape="0" algn="bl" dir="540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6D7A8"/>
              </a:solidFill>
            </a:endParaRPr>
          </a:p>
        </p:txBody>
      </p:sp>
      <p:sp>
        <p:nvSpPr>
          <p:cNvPr id="160" name="Google Shape;160;p15"/>
          <p:cNvSpPr/>
          <p:nvPr/>
        </p:nvSpPr>
        <p:spPr>
          <a:xfrm>
            <a:off x="0" y="-41625"/>
            <a:ext cx="9144000" cy="960600"/>
          </a:xfrm>
          <a:prstGeom prst="rect">
            <a:avLst/>
          </a:prstGeom>
          <a:gradFill>
            <a:gsLst>
              <a:gs pos="0">
                <a:srgbClr val="F2F2F2"/>
              </a:gs>
              <a:gs pos="100000">
                <a:srgbClr val="A6A6A6"/>
              </a:gs>
            </a:gsLst>
            <a:path path="circle">
              <a:fillToRect b="50%" l="50%" r="50%" t="50%"/>
            </a:path>
            <a:tileRect/>
          </a:gra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5088775" y="1934175"/>
            <a:ext cx="1940700" cy="1933200"/>
          </a:xfrm>
          <a:prstGeom prst="ellipse">
            <a:avLst/>
          </a:prstGeom>
          <a:solidFill>
            <a:srgbClr val="434343"/>
          </a:solidFill>
          <a:ln>
            <a:noFill/>
          </a:ln>
          <a:effectLst>
            <a:outerShdw blurRad="85725" rotWithShape="0" algn="bl" dir="540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Mobile Responsiveness Is A Necessary Requirement Inside Websites." id="162" name="Google Shape;162;p15" title="Mobile Phone Compatibility"/>
          <p:cNvSpPr txBox="1"/>
          <p:nvPr/>
        </p:nvSpPr>
        <p:spPr>
          <a:xfrm>
            <a:off x="5256413" y="2235825"/>
            <a:ext cx="1647300" cy="1329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Mobile</a:t>
            </a:r>
            <a:endParaRPr sz="18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Phone</a:t>
            </a:r>
            <a:endParaRPr sz="18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Compatibility</a:t>
            </a:r>
            <a:endParaRPr sz="1800">
              <a:solidFill>
                <a:srgbClr val="FFFFFF"/>
              </a:solidFill>
              <a:latin typeface="Open Sans"/>
              <a:ea typeface="Open Sans"/>
              <a:cs typeface="Open Sans"/>
              <a:sym typeface="Open Sans"/>
            </a:endParaRPr>
          </a:p>
        </p:txBody>
      </p:sp>
      <p:sp>
        <p:nvSpPr>
          <p:cNvPr id="163" name="Google Shape;163;p15"/>
          <p:cNvSpPr/>
          <p:nvPr/>
        </p:nvSpPr>
        <p:spPr>
          <a:xfrm>
            <a:off x="1909747" y="1423415"/>
            <a:ext cx="2954700" cy="2954700"/>
          </a:xfrm>
          <a:prstGeom prst="ellipse">
            <a:avLst/>
          </a:prstGeom>
          <a:solidFill>
            <a:srgbClr val="B6D7A8"/>
          </a:solidFill>
          <a:ln>
            <a:noFill/>
          </a:ln>
          <a:effectLst>
            <a:outerShdw blurRad="85725" rotWithShape="0" algn="bl" dir="540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Informative Content And Easy Navigation Are The Most Important Elements Needed In Websites." id="164" name="Google Shape;164;p15" title="Informative Content And Easy Navigation"/>
          <p:cNvSpPr txBox="1"/>
          <p:nvPr/>
        </p:nvSpPr>
        <p:spPr>
          <a:xfrm>
            <a:off x="1985775" y="2169975"/>
            <a:ext cx="2836800" cy="1461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800">
                <a:solidFill>
                  <a:srgbClr val="FFFFFF"/>
                </a:solidFill>
                <a:latin typeface="Open Sans"/>
                <a:ea typeface="Open Sans"/>
                <a:cs typeface="Open Sans"/>
                <a:sym typeface="Open Sans"/>
              </a:rPr>
              <a:t>Informative Content and Easy Navigation</a:t>
            </a:r>
            <a:endParaRPr sz="2800">
              <a:solidFill>
                <a:srgbClr val="FFFFFF"/>
              </a:solidFill>
              <a:latin typeface="Open Sans"/>
              <a:ea typeface="Open Sans"/>
              <a:cs typeface="Open Sans"/>
              <a:sym typeface="Open Sans"/>
            </a:endParaRPr>
          </a:p>
        </p:txBody>
      </p:sp>
      <p:sp>
        <p:nvSpPr>
          <p:cNvPr descr="Design and Animations for Websites" id="165" name="Google Shape;165;p15" title="Website Designing"/>
          <p:cNvSpPr txBox="1"/>
          <p:nvPr/>
        </p:nvSpPr>
        <p:spPr>
          <a:xfrm>
            <a:off x="276775" y="2535225"/>
            <a:ext cx="1460700" cy="73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3F3F3"/>
                </a:solidFill>
                <a:latin typeface="Open Sans"/>
                <a:ea typeface="Open Sans"/>
                <a:cs typeface="Open Sans"/>
                <a:sym typeface="Open Sans"/>
              </a:rPr>
              <a:t>Design and Animations</a:t>
            </a:r>
            <a:endParaRPr sz="1800">
              <a:solidFill>
                <a:srgbClr val="F3F3F3"/>
              </a:solidFill>
              <a:latin typeface="Open Sans"/>
              <a:ea typeface="Open Sans"/>
              <a:cs typeface="Open Sans"/>
              <a:sym typeface="Open Sans"/>
            </a:endParaRPr>
          </a:p>
        </p:txBody>
      </p:sp>
      <p:sp>
        <p:nvSpPr>
          <p:cNvPr descr="Informative content, easy navigation, mobile phone compatibility, attractive design and relevant links are all useful ingredients for optimising websites. " id="166" name="Google Shape;166;p15" title="What Matters and How Much in Websites"/>
          <p:cNvSpPr txBox="1"/>
          <p:nvPr>
            <p:ph type="title"/>
          </p:nvPr>
        </p:nvSpPr>
        <p:spPr>
          <a:xfrm>
            <a:off x="804750" y="73125"/>
            <a:ext cx="7534500" cy="73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Open Sans"/>
                <a:ea typeface="Open Sans"/>
                <a:cs typeface="Open Sans"/>
                <a:sym typeface="Open Sans"/>
              </a:rPr>
              <a:t>Websites : </a:t>
            </a:r>
            <a:r>
              <a:rPr lang="en" sz="3000">
                <a:solidFill>
                  <a:srgbClr val="666666"/>
                </a:solidFill>
                <a:latin typeface="Open Sans"/>
                <a:ea typeface="Open Sans"/>
                <a:cs typeface="Open Sans"/>
                <a:sym typeface="Open Sans"/>
              </a:rPr>
              <a:t>What Matters and How Much</a:t>
            </a:r>
            <a:endParaRPr sz="3000">
              <a:solidFill>
                <a:srgbClr val="666666"/>
              </a:solidFill>
              <a:latin typeface="Open Sans"/>
              <a:ea typeface="Open Sans"/>
              <a:cs typeface="Open Sans"/>
              <a:sym typeface="Open Sans"/>
            </a:endParaRPr>
          </a:p>
        </p:txBody>
      </p:sp>
      <p:sp>
        <p:nvSpPr>
          <p:cNvPr descr="Internal Linking Within Web Pages And Blogs And Outgoing Links Help Users Find Information Inside Websites In A Better Way" id="167" name="Google Shape;167;p15" title="Internal And External Links"/>
          <p:cNvSpPr txBox="1"/>
          <p:nvPr/>
        </p:nvSpPr>
        <p:spPr>
          <a:xfrm>
            <a:off x="7512850" y="2336475"/>
            <a:ext cx="1246500" cy="1128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Internal &amp; External Links</a:t>
            </a:r>
            <a:endParaRPr sz="1800">
              <a:solidFill>
                <a:srgbClr val="FFFFFF"/>
              </a:solidFill>
              <a:latin typeface="Open Sans"/>
              <a:ea typeface="Open Sans"/>
              <a:cs typeface="Open Sans"/>
              <a:sym typeface="Open Sans"/>
            </a:endParaRPr>
          </a:p>
        </p:txBody>
      </p:sp>
      <p:sp>
        <p:nvSpPr>
          <p:cNvPr id="168" name="Google Shape;168;p15"/>
          <p:cNvSpPr txBox="1"/>
          <p:nvPr/>
        </p:nvSpPr>
        <p:spPr>
          <a:xfrm>
            <a:off x="145925" y="4581725"/>
            <a:ext cx="295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EA9999"/>
                </a:solidFill>
                <a:latin typeface="Lato"/>
                <a:ea typeface="Lato"/>
                <a:cs typeface="Lato"/>
                <a:sym typeface="Lato"/>
                <a:hlinkClick r:id="rId3">
                  <a:extLst>
                    <a:ext uri="{A12FA001-AC4F-418D-AE19-62706E023703}">
                      <ahyp:hlinkClr val="tx"/>
                    </a:ext>
                  </a:extLst>
                </a:hlinkClick>
              </a:rPr>
              <a:t>Online Marketing Agency</a:t>
            </a:r>
            <a:endParaRPr sz="1800" u="sng">
              <a:solidFill>
                <a:srgbClr val="EA9999"/>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4000"/>
                                        <p:tgtEl>
                                          <p:spTgt spid="160"/>
                                        </p:tgtEl>
                                      </p:cBhvr>
                                    </p:animEffect>
                                  </p:childTnLst>
                                </p:cTn>
                              </p:par>
                            </p:childTnLst>
                          </p:cTn>
                        </p:par>
                        <p:par>
                          <p:cTn fill="hold">
                            <p:stCondLst>
                              <p:cond delay="4000"/>
                            </p:stCondLst>
                            <p:childTnLst>
                              <p:par>
                                <p:cTn fill="hold" nodeType="afterEffect" presetClass="emph" presetID="8" presetSubtype="0">
                                  <p:stCondLst>
                                    <p:cond delay="0"/>
                                  </p:stCondLst>
                                  <p:childTnLst>
                                    <p:animRot by="-21600000">
                                      <p:cBhvr>
                                        <p:cTn dur="2000" fill="hold"/>
                                        <p:tgtEl>
                                          <p:spTgt spid="164"/>
                                        </p:tgtEl>
                                        <p:attrNameLst>
                                          <p:attrName>r</p:attrName>
                                        </p:attrNameLst>
                                      </p:cBhvr>
                                    </p:animRot>
                                  </p:childTnLst>
                                </p:cTn>
                              </p:par>
                            </p:childTnLst>
                          </p:cTn>
                        </p:par>
                        <p:par>
                          <p:cTn fill="hold">
                            <p:stCondLst>
                              <p:cond delay="6000"/>
                            </p:stCondLst>
                            <p:childTnLst>
                              <p:par>
                                <p:cTn fill="hold" nodeType="afterEffect" presetClass="emph" presetID="8" presetSubtype="0">
                                  <p:stCondLst>
                                    <p:cond delay="0"/>
                                  </p:stCondLst>
                                  <p:childTnLst>
                                    <p:animRot by="-21600000">
                                      <p:cBhvr>
                                        <p:cTn dur="2000" fill="hold"/>
                                        <p:tgtEl>
                                          <p:spTgt spid="162"/>
                                        </p:tgtEl>
                                        <p:attrNameLst>
                                          <p:attrName>r</p:attrName>
                                        </p:attrNameLst>
                                      </p:cBhvr>
                                    </p:animRot>
                                  </p:childTnLst>
                                </p:cTn>
                              </p:par>
                            </p:childTnLst>
                          </p:cTn>
                        </p:par>
                        <p:par>
                          <p:cTn fill="hold">
                            <p:stCondLst>
                              <p:cond delay="8000"/>
                            </p:stCondLst>
                            <p:childTnLst>
                              <p:par>
                                <p:cTn fill="hold" nodeType="afterEffect" presetClass="emph" presetID="8" presetSubtype="0">
                                  <p:stCondLst>
                                    <p:cond delay="0"/>
                                  </p:stCondLst>
                                  <p:childTnLst>
                                    <p:animRot by="-21600000">
                                      <p:cBhvr>
                                        <p:cTn dur="2000" fill="hold"/>
                                        <p:tgtEl>
                                          <p:spTgt spid="167"/>
                                        </p:tgtEl>
                                        <p:attrNameLst>
                                          <p:attrName>r</p:attrName>
                                        </p:attrNameLst>
                                      </p:cBhvr>
                                    </p:animRot>
                                  </p:childTnLst>
                                </p:cTn>
                              </p:par>
                            </p:childTnLst>
                          </p:cTn>
                        </p:par>
                        <p:par>
                          <p:cTn fill="hold">
                            <p:stCondLst>
                              <p:cond delay="10000"/>
                            </p:stCondLst>
                            <p:childTnLst>
                              <p:par>
                                <p:cTn fill="hold" nodeType="afterEffect" presetClass="emph" presetID="8" presetSubtype="0">
                                  <p:stCondLst>
                                    <p:cond delay="0"/>
                                  </p:stCondLst>
                                  <p:childTnLst>
                                    <p:animRot by="-21600000">
                                      <p:cBhvr>
                                        <p:cTn dur="2000" fill="hold"/>
                                        <p:tgtEl>
                                          <p:spTgt spid="16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96969"/>
            </a:gs>
            <a:gs pos="100000">
              <a:srgbClr val="1D1D1D"/>
            </a:gs>
          </a:gsLst>
          <a:path path="circle">
            <a:fillToRect b="50%" l="50%" r="50%" t="50%"/>
          </a:path>
          <a:tileRect/>
        </a:gradFill>
      </p:bgPr>
    </p:bg>
    <p:spTree>
      <p:nvGrpSpPr>
        <p:cNvPr id="172" name="Shape 172"/>
        <p:cNvGrpSpPr/>
        <p:nvPr/>
      </p:nvGrpSpPr>
      <p:grpSpPr>
        <a:xfrm>
          <a:off x="0" y="0"/>
          <a:ext cx="0" cy="0"/>
          <a:chOff x="0" y="0"/>
          <a:chExt cx="0" cy="0"/>
        </a:xfrm>
      </p:grpSpPr>
      <p:pic>
        <p:nvPicPr>
          <p:cNvPr descr="A website can help you grow very fast because it saves time in chasing customers and networking." id="173" name="Google Shape;173;p16" title="Benefits Of Website Building"/>
          <p:cNvPicPr preferRelativeResize="0"/>
          <p:nvPr/>
        </p:nvPicPr>
        <p:blipFill rotWithShape="1">
          <a:blip r:embed="rId3">
            <a:alphaModFix/>
          </a:blip>
          <a:srcRect b="0" l="119" r="119" t="0"/>
          <a:stretch/>
        </p:blipFill>
        <p:spPr>
          <a:xfrm>
            <a:off x="69975" y="2086425"/>
            <a:ext cx="4510200" cy="2522701"/>
          </a:xfrm>
          <a:prstGeom prst="rect">
            <a:avLst/>
          </a:prstGeom>
          <a:noFill/>
          <a:ln cap="flat" cmpd="dbl" w="19050">
            <a:solidFill>
              <a:srgbClr val="FFFFFF"/>
            </a:solidFill>
            <a:prstDash val="solid"/>
            <a:round/>
            <a:headEnd len="sm" w="sm" type="none"/>
            <a:tailEnd len="sm" w="sm" type="none"/>
          </a:ln>
        </p:spPr>
      </p:pic>
      <p:sp>
        <p:nvSpPr>
          <p:cNvPr id="174" name="Google Shape;174;p16"/>
          <p:cNvSpPr txBox="1"/>
          <p:nvPr>
            <p:ph idx="4294967295" type="title"/>
          </p:nvPr>
        </p:nvSpPr>
        <p:spPr>
          <a:xfrm>
            <a:off x="69975" y="4720725"/>
            <a:ext cx="4510200" cy="3819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rgbClr val="FFFFFF"/>
                </a:solidFill>
                <a:latin typeface="Open Sans"/>
                <a:ea typeface="Open Sans"/>
                <a:cs typeface="Open Sans"/>
                <a:sym typeface="Open Sans"/>
              </a:rPr>
              <a:t>Top Class Websites Bring Business Success </a:t>
            </a:r>
            <a:endParaRPr sz="1400">
              <a:solidFill>
                <a:srgbClr val="FFFFFF"/>
              </a:solidFill>
              <a:latin typeface="Open Sans"/>
              <a:ea typeface="Open Sans"/>
              <a:cs typeface="Open Sans"/>
              <a:sym typeface="Open Sans"/>
            </a:endParaRPr>
          </a:p>
        </p:txBody>
      </p:sp>
      <p:pic>
        <p:nvPicPr>
          <p:cNvPr descr="Professionals are cognizant of benefits of websites and the urgency for procuring a website." id="175" name="Google Shape;175;p16" title="Urgency For Procuring A Website"/>
          <p:cNvPicPr preferRelativeResize="0"/>
          <p:nvPr/>
        </p:nvPicPr>
        <p:blipFill rotWithShape="1">
          <a:blip r:embed="rId4">
            <a:alphaModFix/>
          </a:blip>
          <a:srcRect b="0" l="1996" r="1996" t="0"/>
          <a:stretch/>
        </p:blipFill>
        <p:spPr>
          <a:xfrm>
            <a:off x="4669650" y="2086425"/>
            <a:ext cx="4401401" cy="2522700"/>
          </a:xfrm>
          <a:prstGeom prst="rect">
            <a:avLst/>
          </a:prstGeom>
          <a:noFill/>
          <a:ln cap="flat" cmpd="dbl" w="19050">
            <a:solidFill>
              <a:srgbClr val="FFFFFF"/>
            </a:solidFill>
            <a:prstDash val="solid"/>
            <a:round/>
            <a:headEnd len="sm" w="sm" type="none"/>
            <a:tailEnd len="sm" w="sm" type="none"/>
          </a:ln>
        </p:spPr>
      </p:pic>
      <p:sp>
        <p:nvSpPr>
          <p:cNvPr id="176" name="Google Shape;176;p16"/>
          <p:cNvSpPr txBox="1"/>
          <p:nvPr/>
        </p:nvSpPr>
        <p:spPr>
          <a:xfrm>
            <a:off x="4669650" y="4720725"/>
            <a:ext cx="4401300" cy="3819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pen Sans"/>
                <a:ea typeface="Open Sans"/>
                <a:cs typeface="Open Sans"/>
                <a:sym typeface="Open Sans"/>
              </a:rPr>
              <a:t>Websites Create an Option to Market Content</a:t>
            </a:r>
            <a:endParaRPr>
              <a:solidFill>
                <a:srgbClr val="FFFFFF"/>
              </a:solidFill>
              <a:latin typeface="Open Sans"/>
              <a:ea typeface="Open Sans"/>
              <a:cs typeface="Open Sans"/>
              <a:sym typeface="Open Sans"/>
            </a:endParaRPr>
          </a:p>
        </p:txBody>
      </p:sp>
      <p:sp>
        <p:nvSpPr>
          <p:cNvPr descr="Quality websites with useful content increase the effectiveness of marketing and reach out to customers from remote and untapped markets." id="177" name="Google Shape;177;p16" title="Websites Help in Expanding Operations"/>
          <p:cNvSpPr txBox="1"/>
          <p:nvPr/>
        </p:nvSpPr>
        <p:spPr>
          <a:xfrm>
            <a:off x="147300" y="117675"/>
            <a:ext cx="8859000" cy="847200"/>
          </a:xfrm>
          <a:prstGeom prst="rect">
            <a:avLst/>
          </a:prstGeom>
          <a:noFill/>
          <a:ln cap="flat" cmpd="thickThin" w="76200">
            <a:solidFill>
              <a:srgbClr val="B6D7A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F3F3F3"/>
                </a:solidFill>
                <a:latin typeface="Open Sans"/>
                <a:ea typeface="Open Sans"/>
                <a:cs typeface="Open Sans"/>
                <a:sym typeface="Open Sans"/>
              </a:rPr>
              <a:t>Do You Want to Expand Your Operations ? Do You Need New Visitors from Remote Markets You Cannot Travel To ? </a:t>
            </a:r>
            <a:endParaRPr sz="2000">
              <a:solidFill>
                <a:srgbClr val="F3F3F3"/>
              </a:solidFill>
              <a:latin typeface="Open Sans"/>
              <a:ea typeface="Open Sans"/>
              <a:cs typeface="Open Sans"/>
              <a:sym typeface="Open Sans"/>
            </a:endParaRPr>
          </a:p>
        </p:txBody>
      </p:sp>
      <p:sp>
        <p:nvSpPr>
          <p:cNvPr descr="Websites help in procuring unknown buyers from untapped locations." id="178" name="Google Shape;178;p16" title="A Website Can Help In Gaining New Clients"/>
          <p:cNvSpPr txBox="1"/>
          <p:nvPr/>
        </p:nvSpPr>
        <p:spPr>
          <a:xfrm>
            <a:off x="147250" y="1268925"/>
            <a:ext cx="8859000" cy="705900"/>
          </a:xfrm>
          <a:prstGeom prst="rect">
            <a:avLst/>
          </a:prstGeom>
          <a:noFill/>
          <a:ln cap="sq" cmpd="thickThin" w="76200">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Open Sans"/>
                <a:ea typeface="Open Sans"/>
                <a:cs typeface="Open Sans"/>
                <a:sym typeface="Open Sans"/>
              </a:rPr>
              <a:t>A </a:t>
            </a:r>
            <a:r>
              <a:rPr lang="en" sz="3200" u="sng">
                <a:solidFill>
                  <a:srgbClr val="EA9999"/>
                </a:solidFill>
                <a:latin typeface="Open Sans"/>
                <a:ea typeface="Open Sans"/>
                <a:cs typeface="Open Sans"/>
                <a:sym typeface="Open Sans"/>
                <a:hlinkClick r:id="rId5">
                  <a:extLst>
                    <a:ext uri="{A12FA001-AC4F-418D-AE19-62706E023703}">
                      <ahyp:hlinkClr val="tx"/>
                    </a:ext>
                  </a:extLst>
                </a:hlinkClick>
              </a:rPr>
              <a:t>Quality Website</a:t>
            </a:r>
            <a:r>
              <a:rPr lang="en" sz="3200">
                <a:solidFill>
                  <a:srgbClr val="FFFFFF"/>
                </a:solidFill>
                <a:latin typeface="Open Sans"/>
                <a:ea typeface="Open Sans"/>
                <a:cs typeface="Open Sans"/>
                <a:sym typeface="Open Sans"/>
              </a:rPr>
              <a:t> Can Make That Happen</a:t>
            </a:r>
            <a:endParaRPr sz="3200">
              <a:solidFill>
                <a:srgbClr val="FFFFFF"/>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3000"/>
                                        <p:tgtEl>
                                          <p:spTgt spid="177"/>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2000"/>
                                        <p:tgtEl>
                                          <p:spTgt spid="178"/>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par>
                          <p:cTn fill="hold">
                            <p:stCondLst>
                              <p:cond delay="7000"/>
                            </p:stCondLst>
                            <p:childTnLst>
                              <p:par>
                                <p:cTn fill="hold" nodeType="after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par>
                          <p:cTn fill="hold">
                            <p:stCondLst>
                              <p:cond delay="9000"/>
                            </p:stCondLst>
                            <p:childTnLst>
                              <p:par>
                                <p:cTn fill="hold" nodeType="after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path path="circle">
            <a:fillToRect b="50%" l="50%" r="50%" t="50%"/>
          </a:path>
          <a:tileRect/>
        </a:gradFill>
      </p:bgPr>
    </p:bg>
    <p:spTree>
      <p:nvGrpSpPr>
        <p:cNvPr id="182" name="Shape 182"/>
        <p:cNvGrpSpPr/>
        <p:nvPr/>
      </p:nvGrpSpPr>
      <p:grpSpPr>
        <a:xfrm>
          <a:off x="0" y="0"/>
          <a:ext cx="0" cy="0"/>
          <a:chOff x="0" y="0"/>
          <a:chExt cx="0" cy="0"/>
        </a:xfrm>
      </p:grpSpPr>
      <p:sp>
        <p:nvSpPr>
          <p:cNvPr descr="A Website Is As Effective In Sales Generation As A Shop Inside A Prime Location Is For Its Owner." id="183" name="Google Shape;183;p17" title="Websites Are As Valuable As Prime Showrooms"/>
          <p:cNvSpPr txBox="1"/>
          <p:nvPr>
            <p:ph idx="4294967295" type="ctrTitle"/>
          </p:nvPr>
        </p:nvSpPr>
        <p:spPr>
          <a:xfrm>
            <a:off x="1604900" y="130950"/>
            <a:ext cx="6506100" cy="792000"/>
          </a:xfrm>
          <a:prstGeom prst="rect">
            <a:avLst/>
          </a:prstGeom>
          <a:gradFill>
            <a:gsLst>
              <a:gs pos="0">
                <a:srgbClr val="8C8C8C"/>
              </a:gs>
              <a:gs pos="100000">
                <a:srgbClr val="404040"/>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FFFFF"/>
                </a:solidFill>
                <a:latin typeface="Open Sans"/>
                <a:ea typeface="Open Sans"/>
                <a:cs typeface="Open Sans"/>
                <a:sym typeface="Open Sans"/>
              </a:rPr>
              <a:t>A Prime Showroom is Your Top Salesman - Buyers Walk-in On Their Own After Seeing Your Signage</a:t>
            </a:r>
            <a:endParaRPr sz="1800">
              <a:solidFill>
                <a:srgbClr val="FFFFFF"/>
              </a:solidFill>
              <a:latin typeface="Open Sans"/>
              <a:ea typeface="Open Sans"/>
              <a:cs typeface="Open Sans"/>
              <a:sym typeface="Open Sans"/>
            </a:endParaRPr>
          </a:p>
        </p:txBody>
      </p:sp>
      <p:sp>
        <p:nvSpPr>
          <p:cNvPr descr="Optimized Websites Help In Lead Generation And Sales Easily. Like Buyers Walk In Top Class Showrooms Automatically, Same Way Clients Contact Companies On Their Own After Visiting Quality Websites." id="184" name="Google Shape;184;p17" title="Optimized Websites are Your Best Salesmen"/>
          <p:cNvSpPr txBox="1"/>
          <p:nvPr>
            <p:ph type="title"/>
          </p:nvPr>
        </p:nvSpPr>
        <p:spPr>
          <a:xfrm>
            <a:off x="1283425" y="1066400"/>
            <a:ext cx="7149000" cy="792000"/>
          </a:xfrm>
          <a:prstGeom prst="rect">
            <a:avLst/>
          </a:prstGeom>
          <a:gradFill>
            <a:gsLst>
              <a:gs pos="0">
                <a:srgbClr val="BFBFBF"/>
              </a:gs>
              <a:gs pos="100000">
                <a:srgbClr val="737373"/>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Open Sans"/>
                <a:ea typeface="Open Sans"/>
                <a:cs typeface="Open Sans"/>
                <a:sym typeface="Open Sans"/>
              </a:rPr>
              <a:t>So Are </a:t>
            </a:r>
            <a:r>
              <a:rPr lang="en" sz="2100" u="sng">
                <a:solidFill>
                  <a:srgbClr val="EA9999"/>
                </a:solidFill>
                <a:latin typeface="Open Sans"/>
                <a:ea typeface="Open Sans"/>
                <a:cs typeface="Open Sans"/>
                <a:sym typeface="Open Sans"/>
                <a:hlinkClick r:id="rId3">
                  <a:extLst>
                    <a:ext uri="{A12FA001-AC4F-418D-AE19-62706E023703}">
                      <ahyp:hlinkClr val="tx"/>
                    </a:ext>
                  </a:extLst>
                </a:hlinkClick>
              </a:rPr>
              <a:t>Premium Portals</a:t>
            </a:r>
            <a:r>
              <a:rPr lang="en" sz="2100">
                <a:solidFill>
                  <a:srgbClr val="FFFFFF"/>
                </a:solidFill>
                <a:latin typeface="Open Sans"/>
                <a:ea typeface="Open Sans"/>
                <a:cs typeface="Open Sans"/>
                <a:sym typeface="Open Sans"/>
              </a:rPr>
              <a:t> - Prospects Visit The Same On Their Own After Viewing Search Engine </a:t>
            </a:r>
            <a:r>
              <a:rPr lang="en" sz="2100">
                <a:solidFill>
                  <a:srgbClr val="FFFFFF"/>
                </a:solidFill>
                <a:latin typeface="Open Sans"/>
                <a:ea typeface="Open Sans"/>
                <a:cs typeface="Open Sans"/>
                <a:sym typeface="Open Sans"/>
              </a:rPr>
              <a:t>Listings</a:t>
            </a:r>
            <a:endParaRPr sz="2100">
              <a:solidFill>
                <a:srgbClr val="DD7E6B"/>
              </a:solidFill>
              <a:latin typeface="Open Sans"/>
              <a:ea typeface="Open Sans"/>
              <a:cs typeface="Open Sans"/>
              <a:sym typeface="Open Sans"/>
            </a:endParaRPr>
          </a:p>
        </p:txBody>
      </p:sp>
      <p:pic>
        <p:nvPicPr>
          <p:cNvPr descr="https://pjseospecialists.com/web-page-designers/&#10;&#10;#CreatingQualityWebsites with keyword compliant topic relevant text. Professionals optimizing websites by eliminating duplicate content and deleting keyphrase stuffing. Writing informative blogs with original content for online visitors. Mobile website developers enabling simple navigation, clear visible text, easily clickable links and AMP-compatibility for fast loading of websites. #InternetMarketingAgency promoting websites on YouTube, Facebook, LinkedIn, Pinterest and Twitter. #WebsiteBuildingVideo by PJ SEO Specialists." id="185" name="Google Shape;185;p17" title="Creating Quality Websites | Website Building Video">
            <a:hlinkClick r:id="rId4"/>
          </p:cNvPr>
          <p:cNvPicPr preferRelativeResize="0"/>
          <p:nvPr/>
        </p:nvPicPr>
        <p:blipFill>
          <a:blip r:embed="rId5">
            <a:alphaModFix/>
          </a:blip>
          <a:stretch>
            <a:fillRect/>
          </a:stretch>
        </p:blipFill>
        <p:spPr>
          <a:xfrm>
            <a:off x="81650" y="1934600"/>
            <a:ext cx="4393075" cy="3134575"/>
          </a:xfrm>
          <a:prstGeom prst="rect">
            <a:avLst/>
          </a:prstGeom>
          <a:noFill/>
          <a:ln>
            <a:noFill/>
          </a:ln>
        </p:spPr>
      </p:pic>
      <p:pic>
        <p:nvPicPr>
          <p:cNvPr descr="PJ SEO Specialists - Offering #WebsiteDevelopmentServices, #RetailPortalConstruction and website optimization consultancy in Delhi. Making websites with newsworthy and fresh content. Providing web promotion and social media optimisation solutions in India. Creating product selling portals and high quality shopping sites. Optimizing websites with On page SEO elements like relevant page titles, image enhancement, simple navigation, easy readability, appropriate keyword density and proper internal and outward linking procedures. Boosting portals with activities on Bing and Google Webmaster Tools, local online business map accounts and listings on zonal commercial directories. #InternetPublicityVideo !&#10;&#10;Real estate portal with listings developed by us -&#10;&#10;&#10;https://pjseospecialists.com/portfolio/new-website-for-client/" id="186" name="Google Shape;186;p17" title="Retail Portal Construction | Internet Publicity Video">
            <a:hlinkClick r:id="rId6"/>
          </p:cNvPr>
          <p:cNvPicPr preferRelativeResize="0"/>
          <p:nvPr/>
        </p:nvPicPr>
        <p:blipFill>
          <a:blip r:embed="rId7">
            <a:alphaModFix/>
          </a:blip>
          <a:stretch>
            <a:fillRect/>
          </a:stretch>
        </p:blipFill>
        <p:spPr>
          <a:xfrm>
            <a:off x="4559850" y="1934600"/>
            <a:ext cx="4500725" cy="313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par>
                                <p:cTn fill="hold" nodeType="with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3000"/>
                                        <p:tgtEl>
                                          <p:spTgt spid="184"/>
                                        </p:tgtEl>
                                        <p:attrNameLst>
                                          <p:attrName>ppt_w</p:attrName>
                                        </p:attrNameLst>
                                      </p:cBhvr>
                                      <p:tavLst>
                                        <p:tav fmla="" tm="0">
                                          <p:val>
                                            <p:strVal val="0"/>
                                          </p:val>
                                        </p:tav>
                                        <p:tav fmla="" tm="100000">
                                          <p:val>
                                            <p:strVal val="#ppt_w"/>
                                          </p:val>
                                        </p:tav>
                                      </p:tavLst>
                                    </p:anim>
                                    <p:anim calcmode="lin" valueType="num">
                                      <p:cBhvr additive="base">
                                        <p:cTn dur="30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path path="circle">
            <a:fillToRect b="50%" l="50%" r="50%" t="50%"/>
          </a:path>
          <a:tileRect/>
        </a:gradFill>
      </p:bgPr>
    </p:bg>
    <p:spTree>
      <p:nvGrpSpPr>
        <p:cNvPr id="190" name="Shape 190"/>
        <p:cNvGrpSpPr/>
        <p:nvPr/>
      </p:nvGrpSpPr>
      <p:grpSpPr>
        <a:xfrm>
          <a:off x="0" y="0"/>
          <a:ext cx="0" cy="0"/>
          <a:chOff x="0" y="0"/>
          <a:chExt cx="0" cy="0"/>
        </a:xfrm>
      </p:grpSpPr>
      <p:sp>
        <p:nvSpPr>
          <p:cNvPr descr="Informative websites have many benefits like saving time and money required in marketing, create a world-wide visibility on search engines, help in lead generation and improve quality of your products and services." id="191" name="Google Shape;191;p18" title="Benefits of Websites"/>
          <p:cNvSpPr txBox="1"/>
          <p:nvPr/>
        </p:nvSpPr>
        <p:spPr>
          <a:xfrm>
            <a:off x="-89400" y="757500"/>
            <a:ext cx="9322800" cy="4374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F3F3F3"/>
              </a:buClr>
              <a:buSzPts val="2000"/>
              <a:buFont typeface="Open Sans"/>
              <a:buChar char="★"/>
            </a:pPr>
            <a:r>
              <a:rPr lang="en" sz="2000">
                <a:solidFill>
                  <a:srgbClr val="F3F3F3"/>
                </a:solidFill>
                <a:latin typeface="Open Sans"/>
                <a:ea typeface="Open Sans"/>
                <a:cs typeface="Open Sans"/>
                <a:sym typeface="Open Sans"/>
              </a:rPr>
              <a:t>Y</a:t>
            </a:r>
            <a:r>
              <a:rPr lang="en" sz="2000">
                <a:solidFill>
                  <a:srgbClr val="F3F3F3"/>
                </a:solidFill>
                <a:latin typeface="Open Sans"/>
                <a:ea typeface="Open Sans"/>
                <a:cs typeface="Open Sans"/>
                <a:sym typeface="Open Sans"/>
              </a:rPr>
              <a:t>our Best Sales Tool. Most Buyers Use Internet for Finding Informative Websites. Traditional Marketing Methods Are Very Expensive Now.</a:t>
            </a:r>
            <a:endParaRPr sz="2000">
              <a:solidFill>
                <a:srgbClr val="F3F3F3"/>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rgbClr val="F3F3F3"/>
              </a:solidFill>
              <a:latin typeface="Open Sans"/>
              <a:ea typeface="Open Sans"/>
              <a:cs typeface="Open Sans"/>
              <a:sym typeface="Open Sans"/>
            </a:endParaRPr>
          </a:p>
          <a:p>
            <a:pPr indent="-355600" lvl="0" marL="457200" rtl="0" algn="l">
              <a:lnSpc>
                <a:spcPct val="115000"/>
              </a:lnSpc>
              <a:spcBef>
                <a:spcPts val="0"/>
              </a:spcBef>
              <a:spcAft>
                <a:spcPts val="0"/>
              </a:spcAft>
              <a:buClr>
                <a:srgbClr val="F3F3F3"/>
              </a:buClr>
              <a:buSzPts val="2000"/>
              <a:buFont typeface="Open Sans"/>
              <a:buChar char="★"/>
            </a:pPr>
            <a:r>
              <a:rPr lang="en" sz="2000">
                <a:solidFill>
                  <a:srgbClr val="F3F3F3"/>
                </a:solidFill>
                <a:latin typeface="Open Sans"/>
                <a:ea typeface="Open Sans"/>
                <a:cs typeface="Open Sans"/>
                <a:sym typeface="Open Sans"/>
              </a:rPr>
              <a:t>Help You Market Your Content With New Customers 24/7/365. Eliminate The Wasted Effort In Approaching Consumers Who Do Not Need Your Service.</a:t>
            </a:r>
            <a:endParaRPr sz="2000">
              <a:solidFill>
                <a:srgbClr val="F3F3F3"/>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rgbClr val="F3F3F3"/>
              </a:solidFill>
              <a:latin typeface="Open Sans"/>
              <a:ea typeface="Open Sans"/>
              <a:cs typeface="Open Sans"/>
              <a:sym typeface="Open Sans"/>
            </a:endParaRPr>
          </a:p>
          <a:p>
            <a:pPr indent="-355600" lvl="0" marL="457200" rtl="0" algn="l">
              <a:lnSpc>
                <a:spcPct val="115000"/>
              </a:lnSpc>
              <a:spcBef>
                <a:spcPts val="0"/>
              </a:spcBef>
              <a:spcAft>
                <a:spcPts val="0"/>
              </a:spcAft>
              <a:buClr>
                <a:srgbClr val="F3F3F3"/>
              </a:buClr>
              <a:buSzPts val="2000"/>
              <a:buFont typeface="Open Sans"/>
              <a:buChar char="★"/>
            </a:pPr>
            <a:r>
              <a:rPr lang="en" sz="2000">
                <a:solidFill>
                  <a:srgbClr val="F3F3F3"/>
                </a:solidFill>
                <a:latin typeface="Open Sans"/>
                <a:ea typeface="Open Sans"/>
                <a:cs typeface="Open Sans"/>
                <a:sym typeface="Open Sans"/>
              </a:rPr>
              <a:t>Create A World-Wide Visibility And Automatic Lead Generation For Your Profession. </a:t>
            </a:r>
            <a:r>
              <a:rPr lang="en" sz="2000">
                <a:solidFill>
                  <a:srgbClr val="F3F3F3"/>
                </a:solidFill>
                <a:latin typeface="Open Sans"/>
                <a:ea typeface="Open Sans"/>
                <a:cs typeface="Open Sans"/>
                <a:sym typeface="Open Sans"/>
              </a:rPr>
              <a:t>Provides You An Edge Over Competitors Without Websites.</a:t>
            </a:r>
            <a:endParaRPr sz="2000">
              <a:solidFill>
                <a:srgbClr val="F3F3F3"/>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000">
              <a:solidFill>
                <a:srgbClr val="F3F3F3"/>
              </a:solidFill>
              <a:latin typeface="Open Sans"/>
              <a:ea typeface="Open Sans"/>
              <a:cs typeface="Open Sans"/>
              <a:sym typeface="Open Sans"/>
            </a:endParaRPr>
          </a:p>
          <a:p>
            <a:pPr indent="-355600" lvl="0" marL="457200" rtl="0" algn="l">
              <a:lnSpc>
                <a:spcPct val="115000"/>
              </a:lnSpc>
              <a:spcBef>
                <a:spcPts val="0"/>
              </a:spcBef>
              <a:spcAft>
                <a:spcPts val="0"/>
              </a:spcAft>
              <a:buClr>
                <a:srgbClr val="F3F3F3"/>
              </a:buClr>
              <a:buSzPts val="2000"/>
              <a:buFont typeface="Open Sans"/>
              <a:buChar char="★"/>
            </a:pPr>
            <a:r>
              <a:rPr lang="en" sz="2000">
                <a:solidFill>
                  <a:srgbClr val="F3F3F3"/>
                </a:solidFill>
                <a:latin typeface="Open Sans"/>
                <a:ea typeface="Open Sans"/>
                <a:cs typeface="Open Sans"/>
                <a:sym typeface="Open Sans"/>
              </a:rPr>
              <a:t>Help You Focus On Improving Service By Saving The Time Required In Pre-Sales And Chasing Clients.</a:t>
            </a:r>
            <a:endParaRPr sz="2000">
              <a:solidFill>
                <a:srgbClr val="F3F3F3"/>
              </a:solidFill>
              <a:latin typeface="Open Sans"/>
              <a:ea typeface="Open Sans"/>
              <a:cs typeface="Open Sans"/>
              <a:sym typeface="Open Sans"/>
            </a:endParaRPr>
          </a:p>
        </p:txBody>
      </p:sp>
      <p:sp>
        <p:nvSpPr>
          <p:cNvPr id="192" name="Google Shape;192;p18"/>
          <p:cNvSpPr txBox="1"/>
          <p:nvPr>
            <p:ph type="title"/>
          </p:nvPr>
        </p:nvSpPr>
        <p:spPr>
          <a:xfrm>
            <a:off x="565800" y="0"/>
            <a:ext cx="8012400" cy="6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rgbClr val="DD7E6B"/>
                </a:solidFill>
                <a:latin typeface="Open Sans"/>
                <a:ea typeface="Open Sans"/>
                <a:cs typeface="Open Sans"/>
                <a:sym typeface="Open Sans"/>
              </a:rPr>
              <a:t>Benefits Of Website Building</a:t>
            </a:r>
            <a:endParaRPr sz="4200">
              <a:solidFill>
                <a:srgbClr val="DD7E6B"/>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1500"/>
                                        <p:tgtEl>
                                          <p:spTgt spid="19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4000"/>
                                        <p:tgtEl>
                                          <p:spTgt spid="191"/>
                                        </p:tgtEl>
                                        <p:attrNameLst>
                                          <p:attrName>ppt_w</p:attrName>
                                        </p:attrNameLst>
                                      </p:cBhvr>
                                      <p:tavLst>
                                        <p:tav fmla="" tm="0">
                                          <p:val>
                                            <p:strVal val="0"/>
                                          </p:val>
                                        </p:tav>
                                        <p:tav fmla="" tm="100000">
                                          <p:val>
                                            <p:strVal val="#ppt_w"/>
                                          </p:val>
                                        </p:tav>
                                      </p:tavLst>
                                    </p:anim>
                                    <p:anim calcmode="lin" valueType="num">
                                      <p:cBhvr additive="base">
                                        <p:cTn dur="4000"/>
                                        <p:tgtEl>
                                          <p:spTgt spid="1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lin ang="5400012" scaled="0"/>
        </a:gradFill>
      </p:bgPr>
    </p:bg>
    <p:spTree>
      <p:nvGrpSpPr>
        <p:cNvPr id="196" name="Shape 196"/>
        <p:cNvGrpSpPr/>
        <p:nvPr/>
      </p:nvGrpSpPr>
      <p:grpSpPr>
        <a:xfrm>
          <a:off x="0" y="0"/>
          <a:ext cx="0" cy="0"/>
          <a:chOff x="0" y="0"/>
          <a:chExt cx="0" cy="0"/>
        </a:xfrm>
      </p:grpSpPr>
      <p:pic>
        <p:nvPicPr>
          <p:cNvPr descr="Designing business slide presentations for assisting companies in improving sales and procure clients." id="197" name="Google Shape;197;p19" title="PJ SEO Specialists - Slides.com Profile"/>
          <p:cNvPicPr preferRelativeResize="0"/>
          <p:nvPr/>
        </p:nvPicPr>
        <p:blipFill rotWithShape="1">
          <a:blip r:embed="rId3">
            <a:alphaModFix/>
          </a:blip>
          <a:srcRect b="5970" l="0" r="0" t="5970"/>
          <a:stretch/>
        </p:blipFill>
        <p:spPr>
          <a:xfrm>
            <a:off x="2573724" y="782724"/>
            <a:ext cx="1891827" cy="1665902"/>
          </a:xfrm>
          <a:prstGeom prst="rect">
            <a:avLst/>
          </a:prstGeom>
          <a:noFill/>
          <a:ln>
            <a:noFill/>
          </a:ln>
        </p:spPr>
      </p:pic>
      <p:pic>
        <p:nvPicPr>
          <p:cNvPr descr="PJ SEO Specialists - Advertising animated videos, whiteboard animations, explainer films and storyboard movies for top online visibility of clients websites on YouTube Channel." id="198" name="Google Shape;198;p19" title="Digital Marketing For Websites On YouTube"/>
          <p:cNvPicPr preferRelativeResize="0"/>
          <p:nvPr/>
        </p:nvPicPr>
        <p:blipFill rotWithShape="1">
          <a:blip r:embed="rId4">
            <a:alphaModFix/>
          </a:blip>
          <a:srcRect b="6224" l="0" r="0" t="6224"/>
          <a:stretch/>
        </p:blipFill>
        <p:spPr>
          <a:xfrm>
            <a:off x="289650" y="782725"/>
            <a:ext cx="1918200" cy="1665899"/>
          </a:xfrm>
          <a:prstGeom prst="rect">
            <a:avLst/>
          </a:prstGeom>
          <a:noFill/>
          <a:ln>
            <a:noFill/>
          </a:ln>
        </p:spPr>
      </p:pic>
      <p:pic>
        <p:nvPicPr>
          <p:cNvPr descr="PJ SEO Specialists - Placing advertisements on Facebook to enable the best possible business and professional growth for clients." id="199" name="Google Shape;199;p19" title="Facebook Advertisements for Business Growth"/>
          <p:cNvPicPr preferRelativeResize="0"/>
          <p:nvPr/>
        </p:nvPicPr>
        <p:blipFill rotWithShape="1">
          <a:blip r:embed="rId5">
            <a:alphaModFix/>
          </a:blip>
          <a:srcRect b="4889" l="0" r="0" t="4889"/>
          <a:stretch/>
        </p:blipFill>
        <p:spPr>
          <a:xfrm>
            <a:off x="4806262" y="782724"/>
            <a:ext cx="1891826" cy="1665900"/>
          </a:xfrm>
          <a:prstGeom prst="rect">
            <a:avLst/>
          </a:prstGeom>
          <a:noFill/>
          <a:ln>
            <a:noFill/>
          </a:ln>
        </p:spPr>
      </p:pic>
      <p:pic>
        <p:nvPicPr>
          <p:cNvPr descr="PJ SEO Specialists - Office location on Bing Maps. https://pjseospecialists.com/new-delhi-website-promoters/" id="200" name="Google Shape;200;p19" title="PJ SEO Specialists - Office Location on Bing Maps"/>
          <p:cNvPicPr preferRelativeResize="0"/>
          <p:nvPr/>
        </p:nvPicPr>
        <p:blipFill rotWithShape="1">
          <a:blip r:embed="rId6">
            <a:alphaModFix/>
          </a:blip>
          <a:srcRect b="5436" l="0" r="0" t="5436"/>
          <a:stretch/>
        </p:blipFill>
        <p:spPr>
          <a:xfrm>
            <a:off x="7109021" y="782724"/>
            <a:ext cx="1891827" cy="1665901"/>
          </a:xfrm>
          <a:prstGeom prst="rect">
            <a:avLst/>
          </a:prstGeom>
          <a:noFill/>
          <a:ln>
            <a:noFill/>
          </a:ln>
        </p:spPr>
      </p:pic>
      <p:pic>
        <p:nvPicPr>
          <p:cNvPr descr="PJ SEO Specialists - Experts for digital marketing and website promotion on Pinterest for top sales revenues and profits for customers." id="201" name="Google Shape;201;p19" title="Website Promotion on Pinterest Business"/>
          <p:cNvPicPr preferRelativeResize="0"/>
          <p:nvPr/>
        </p:nvPicPr>
        <p:blipFill rotWithShape="1">
          <a:blip r:embed="rId7">
            <a:alphaModFix/>
          </a:blip>
          <a:srcRect b="4421" l="0" r="0" t="4421"/>
          <a:stretch/>
        </p:blipFill>
        <p:spPr>
          <a:xfrm>
            <a:off x="302837" y="3033125"/>
            <a:ext cx="1891826" cy="1665901"/>
          </a:xfrm>
          <a:prstGeom prst="rect">
            <a:avLst/>
          </a:prstGeom>
          <a:noFill/>
          <a:ln>
            <a:noFill/>
          </a:ln>
        </p:spPr>
      </p:pic>
      <p:pic>
        <p:nvPicPr>
          <p:cNvPr descr="Portal builders in New Delhi, creating top class ECommerce portals and professional websites for a first class user-experience." id="202" name="Google Shape;202;p19" title="PJ SEO Specialists - Quora Profile"/>
          <p:cNvPicPr preferRelativeResize="0"/>
          <p:nvPr/>
        </p:nvPicPr>
        <p:blipFill rotWithShape="1">
          <a:blip r:embed="rId8">
            <a:alphaModFix/>
          </a:blip>
          <a:srcRect b="5970" l="0" r="0" t="5970"/>
          <a:stretch/>
        </p:blipFill>
        <p:spPr>
          <a:xfrm>
            <a:off x="4806262" y="3033125"/>
            <a:ext cx="1891826" cy="1665901"/>
          </a:xfrm>
          <a:prstGeom prst="rect">
            <a:avLst/>
          </a:prstGeom>
          <a:noFill/>
          <a:ln>
            <a:noFill/>
          </a:ln>
        </p:spPr>
      </p:pic>
      <p:pic>
        <p:nvPicPr>
          <p:cNvPr descr="PJ SEO Specialists - Consultants for internet marketing, online publicity and business promotion for clients on Twitter." id="203" name="Google Shape;203;p19" title="Internet Marketing And Business Promotion on Twitter"/>
          <p:cNvPicPr preferRelativeResize="0"/>
          <p:nvPr/>
        </p:nvPicPr>
        <p:blipFill rotWithShape="1">
          <a:blip r:embed="rId9">
            <a:alphaModFix/>
          </a:blip>
          <a:srcRect b="6148" l="0" r="0" t="6148"/>
          <a:stretch/>
        </p:blipFill>
        <p:spPr>
          <a:xfrm>
            <a:off x="7109021" y="3033125"/>
            <a:ext cx="1891826" cy="1665901"/>
          </a:xfrm>
          <a:prstGeom prst="rect">
            <a:avLst/>
          </a:prstGeom>
          <a:noFill/>
          <a:ln>
            <a:noFill/>
          </a:ln>
        </p:spPr>
      </p:pic>
      <p:sp>
        <p:nvSpPr>
          <p:cNvPr descr="PJ SEO Specialists - Marketing websites on YouTube Channel, LinkedIn Company Page, Facebook Business Page, Bing Maps, Pinterest Business Account, Google Plus Brand Account, SlideShare and Twitter." id="204" name="Google Shape;204;p19" title="Social Media Marketing for Websites"/>
          <p:cNvSpPr txBox="1"/>
          <p:nvPr/>
        </p:nvSpPr>
        <p:spPr>
          <a:xfrm>
            <a:off x="306150" y="68025"/>
            <a:ext cx="8707800" cy="612000"/>
          </a:xfrm>
          <a:prstGeom prst="rect">
            <a:avLst/>
          </a:prstGeom>
          <a:gradFill>
            <a:gsLst>
              <a:gs pos="0">
                <a:srgbClr val="BFBFBF"/>
              </a:gs>
              <a:gs pos="100000">
                <a:srgbClr val="737373"/>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Open Sans"/>
                <a:ea typeface="Open Sans"/>
                <a:cs typeface="Open Sans"/>
                <a:sym typeface="Open Sans"/>
              </a:rPr>
              <a:t>Website Promotion Magnifies the Effect of Social Media Marketing</a:t>
            </a:r>
            <a:endParaRPr sz="2100">
              <a:solidFill>
                <a:srgbClr val="FFFFFF"/>
              </a:solidFill>
              <a:latin typeface="Open Sans"/>
              <a:ea typeface="Open Sans"/>
              <a:cs typeface="Open Sans"/>
              <a:sym typeface="Open Sans"/>
            </a:endParaRPr>
          </a:p>
        </p:txBody>
      </p:sp>
      <p:sp>
        <p:nvSpPr>
          <p:cNvPr id="205" name="Google Shape;205;p19"/>
          <p:cNvSpPr txBox="1"/>
          <p:nvPr/>
        </p:nvSpPr>
        <p:spPr>
          <a:xfrm>
            <a:off x="317963" y="2551419"/>
            <a:ext cx="1861500" cy="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txBox="1"/>
          <p:nvPr/>
        </p:nvSpPr>
        <p:spPr>
          <a:xfrm>
            <a:off x="185813" y="2551419"/>
            <a:ext cx="21258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0">
                  <a:extLst>
                    <a:ext uri="{A12FA001-AC4F-418D-AE19-62706E023703}">
                      <ahyp:hlinkClr val="tx"/>
                    </a:ext>
                  </a:extLst>
                </a:hlinkClick>
              </a:rPr>
              <a:t>Our YouTube Channel</a:t>
            </a:r>
            <a:endParaRPr>
              <a:solidFill>
                <a:srgbClr val="EA9999"/>
              </a:solidFill>
              <a:latin typeface="Open Sans"/>
              <a:ea typeface="Open Sans"/>
              <a:cs typeface="Open Sans"/>
              <a:sym typeface="Open Sans"/>
            </a:endParaRPr>
          </a:p>
        </p:txBody>
      </p:sp>
      <p:sp>
        <p:nvSpPr>
          <p:cNvPr id="207" name="Google Shape;207;p19"/>
          <p:cNvSpPr txBox="1"/>
          <p:nvPr/>
        </p:nvSpPr>
        <p:spPr>
          <a:xfrm>
            <a:off x="2507550" y="2551419"/>
            <a:ext cx="20241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1">
                  <a:extLst>
                    <a:ext uri="{A12FA001-AC4F-418D-AE19-62706E023703}">
                      <ahyp:hlinkClr val="tx"/>
                    </a:ext>
                  </a:extLst>
                </a:hlinkClick>
              </a:rPr>
              <a:t>Slides.com Profile</a:t>
            </a:r>
            <a:endParaRPr>
              <a:solidFill>
                <a:srgbClr val="EA9999"/>
              </a:solidFill>
              <a:latin typeface="Open Sans"/>
              <a:ea typeface="Open Sans"/>
              <a:cs typeface="Open Sans"/>
              <a:sym typeface="Open Sans"/>
            </a:endParaRPr>
          </a:p>
        </p:txBody>
      </p:sp>
      <p:sp>
        <p:nvSpPr>
          <p:cNvPr id="208" name="Google Shape;208;p19"/>
          <p:cNvSpPr txBox="1"/>
          <p:nvPr/>
        </p:nvSpPr>
        <p:spPr>
          <a:xfrm>
            <a:off x="4597588" y="2551419"/>
            <a:ext cx="23091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2">
                  <a:extLst>
                    <a:ext uri="{A12FA001-AC4F-418D-AE19-62706E023703}">
                      <ahyp:hlinkClr val="tx"/>
                    </a:ext>
                  </a:extLst>
                </a:hlinkClick>
              </a:rPr>
              <a:t>Facebook Business Page</a:t>
            </a:r>
            <a:endParaRPr>
              <a:solidFill>
                <a:srgbClr val="EA9999"/>
              </a:solidFill>
              <a:latin typeface="Open Sans"/>
              <a:ea typeface="Open Sans"/>
              <a:cs typeface="Open Sans"/>
              <a:sym typeface="Open Sans"/>
            </a:endParaRPr>
          </a:p>
        </p:txBody>
      </p:sp>
      <p:sp>
        <p:nvSpPr>
          <p:cNvPr id="209" name="Google Shape;209;p19"/>
          <p:cNvSpPr txBox="1"/>
          <p:nvPr/>
        </p:nvSpPr>
        <p:spPr>
          <a:xfrm>
            <a:off x="6975496" y="2551419"/>
            <a:ext cx="21588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3">
                  <a:extLst>
                    <a:ext uri="{A12FA001-AC4F-418D-AE19-62706E023703}">
                      <ahyp:hlinkClr val="tx"/>
                    </a:ext>
                  </a:extLst>
                </a:hlinkClick>
              </a:rPr>
              <a:t>Location On Bing Maps</a:t>
            </a:r>
            <a:endParaRPr>
              <a:solidFill>
                <a:srgbClr val="EA9999"/>
              </a:solidFill>
              <a:latin typeface="Open Sans"/>
              <a:ea typeface="Open Sans"/>
              <a:cs typeface="Open Sans"/>
              <a:sym typeface="Open Sans"/>
            </a:endParaRPr>
          </a:p>
        </p:txBody>
      </p:sp>
      <p:sp>
        <p:nvSpPr>
          <p:cNvPr id="210" name="Google Shape;210;p19"/>
          <p:cNvSpPr txBox="1"/>
          <p:nvPr/>
        </p:nvSpPr>
        <p:spPr>
          <a:xfrm>
            <a:off x="0" y="4796825"/>
            <a:ext cx="24975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4">
                  <a:extLst>
                    <a:ext uri="{A12FA001-AC4F-418D-AE19-62706E023703}">
                      <ahyp:hlinkClr val="tx"/>
                    </a:ext>
                  </a:extLst>
                </a:hlinkClick>
              </a:rPr>
              <a:t>Pinterest Business Account</a:t>
            </a:r>
            <a:endParaRPr>
              <a:solidFill>
                <a:srgbClr val="EA9999"/>
              </a:solidFill>
              <a:latin typeface="Open Sans"/>
              <a:ea typeface="Open Sans"/>
              <a:cs typeface="Open Sans"/>
              <a:sym typeface="Open Sans"/>
            </a:endParaRPr>
          </a:p>
        </p:txBody>
      </p:sp>
      <p:sp>
        <p:nvSpPr>
          <p:cNvPr id="211" name="Google Shape;211;p19"/>
          <p:cNvSpPr txBox="1"/>
          <p:nvPr/>
        </p:nvSpPr>
        <p:spPr>
          <a:xfrm>
            <a:off x="2573738" y="4796825"/>
            <a:ext cx="18918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5">
                  <a:extLst>
                    <a:ext uri="{A12FA001-AC4F-418D-AE19-62706E023703}">
                      <ahyp:hlinkClr val="tx"/>
                    </a:ext>
                  </a:extLst>
                </a:hlinkClick>
              </a:rPr>
              <a:t>Google Maps Profile</a:t>
            </a:r>
            <a:endParaRPr>
              <a:solidFill>
                <a:srgbClr val="EA9999"/>
              </a:solidFill>
              <a:latin typeface="Open Sans"/>
              <a:ea typeface="Open Sans"/>
              <a:cs typeface="Open Sans"/>
              <a:sym typeface="Open Sans"/>
            </a:endParaRPr>
          </a:p>
        </p:txBody>
      </p:sp>
      <p:sp>
        <p:nvSpPr>
          <p:cNvPr id="212" name="Google Shape;212;p19"/>
          <p:cNvSpPr txBox="1"/>
          <p:nvPr/>
        </p:nvSpPr>
        <p:spPr>
          <a:xfrm>
            <a:off x="4821425" y="4796825"/>
            <a:ext cx="18615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6">
                  <a:extLst>
                    <a:ext uri="{A12FA001-AC4F-418D-AE19-62706E023703}">
                      <ahyp:hlinkClr val="tx"/>
                    </a:ext>
                  </a:extLst>
                </a:hlinkClick>
              </a:rPr>
              <a:t>Our Quora Profile</a:t>
            </a:r>
            <a:endParaRPr>
              <a:solidFill>
                <a:srgbClr val="EA9999"/>
              </a:solidFill>
              <a:latin typeface="Open Sans"/>
              <a:ea typeface="Open Sans"/>
              <a:cs typeface="Open Sans"/>
              <a:sym typeface="Open Sans"/>
            </a:endParaRPr>
          </a:p>
        </p:txBody>
      </p:sp>
      <p:sp>
        <p:nvSpPr>
          <p:cNvPr id="213" name="Google Shape;213;p19"/>
          <p:cNvSpPr txBox="1"/>
          <p:nvPr/>
        </p:nvSpPr>
        <p:spPr>
          <a:xfrm>
            <a:off x="7124184" y="4796825"/>
            <a:ext cx="1861500" cy="2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EA9999"/>
                </a:solidFill>
                <a:latin typeface="Open Sans"/>
                <a:ea typeface="Open Sans"/>
                <a:cs typeface="Open Sans"/>
                <a:sym typeface="Open Sans"/>
                <a:hlinkClick r:id="rId17">
                  <a:extLst>
                    <a:ext uri="{A12FA001-AC4F-418D-AE19-62706E023703}">
                      <ahyp:hlinkClr val="tx"/>
                    </a:ext>
                  </a:extLst>
                </a:hlinkClick>
              </a:rPr>
              <a:t>Our Twitter Account</a:t>
            </a:r>
            <a:endParaRPr>
              <a:solidFill>
                <a:srgbClr val="EA9999"/>
              </a:solidFill>
              <a:latin typeface="Open Sans"/>
              <a:ea typeface="Open Sans"/>
              <a:cs typeface="Open Sans"/>
              <a:sym typeface="Open Sans"/>
            </a:endParaRPr>
          </a:p>
        </p:txBody>
      </p:sp>
      <p:pic>
        <p:nvPicPr>
          <p:cNvPr descr="Google Maps Location - PJ SEO Specialists. Portal builders in New Delhi, India developing high quality websites and shopping portals." id="214" name="Google Shape;214;p19" title="Google Maps Location - PJ SEO Specialists"/>
          <p:cNvPicPr preferRelativeResize="0"/>
          <p:nvPr/>
        </p:nvPicPr>
        <p:blipFill>
          <a:blip r:embed="rId18">
            <a:alphaModFix/>
          </a:blip>
          <a:stretch>
            <a:fillRect/>
          </a:stretch>
        </p:blipFill>
        <p:spPr>
          <a:xfrm>
            <a:off x="2588887" y="2935325"/>
            <a:ext cx="1861500" cy="186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ppt_w</p:attrName>
                                        </p:attrNameLst>
                                      </p:cBhvr>
                                      <p:tavLst>
                                        <p:tav fmla="" tm="0">
                                          <p:val>
                                            <p:strVal val="0"/>
                                          </p:val>
                                        </p:tav>
                                        <p:tav fmla="" tm="100000">
                                          <p:val>
                                            <p:strVal val="#ppt_w"/>
                                          </p:val>
                                        </p:tav>
                                      </p:tavLst>
                                    </p:anim>
                                    <p:anim calcmode="lin" valueType="num">
                                      <p:cBhvr additive="base">
                                        <p:cTn dur="1000"/>
                                        <p:tgtEl>
                                          <p:spTgt spid="19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000"/>
                                        <p:tgtEl>
                                          <p:spTgt spid="197"/>
                                        </p:tgtEl>
                                        <p:attrNameLst>
                                          <p:attrName>ppt_w</p:attrName>
                                        </p:attrNameLst>
                                      </p:cBhvr>
                                      <p:tavLst>
                                        <p:tav fmla="" tm="0">
                                          <p:val>
                                            <p:strVal val="0"/>
                                          </p:val>
                                        </p:tav>
                                        <p:tav fmla="" tm="100000">
                                          <p:val>
                                            <p:strVal val="#ppt_w"/>
                                          </p:val>
                                        </p:tav>
                                      </p:tavLst>
                                    </p:anim>
                                    <p:anim calcmode="lin" valueType="num">
                                      <p:cBhvr additive="base">
                                        <p:cTn dur="10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1000"/>
                                        <p:tgtEl>
                                          <p:spTgt spid="199"/>
                                        </p:tgtEl>
                                        <p:attrNameLst>
                                          <p:attrName>ppt_w</p:attrName>
                                        </p:attrNameLst>
                                      </p:cBhvr>
                                      <p:tavLst>
                                        <p:tav fmla="" tm="0">
                                          <p:val>
                                            <p:strVal val="0"/>
                                          </p:val>
                                        </p:tav>
                                        <p:tav fmla="" tm="100000">
                                          <p:val>
                                            <p:strVal val="#ppt_w"/>
                                          </p:val>
                                        </p:tav>
                                      </p:tavLst>
                                    </p:anim>
                                    <p:anim calcmode="lin" valueType="num">
                                      <p:cBhvr additive="base">
                                        <p:cTn dur="1000"/>
                                        <p:tgtEl>
                                          <p:spTgt spid="19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ppt_w</p:attrName>
                                        </p:attrNameLst>
                                      </p:cBhvr>
                                      <p:tavLst>
                                        <p:tav fmla="" tm="0">
                                          <p:val>
                                            <p:strVal val="0"/>
                                          </p:val>
                                        </p:tav>
                                        <p:tav fmla="" tm="100000">
                                          <p:val>
                                            <p:strVal val="#ppt_w"/>
                                          </p:val>
                                        </p:tav>
                                      </p:tavLst>
                                    </p:anim>
                                    <p:anim calcmode="lin" valueType="num">
                                      <p:cBhvr additive="base">
                                        <p:cTn dur="1000"/>
                                        <p:tgtEl>
                                          <p:spTgt spid="200"/>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ppt_w</p:attrName>
                                        </p:attrNameLst>
                                      </p:cBhvr>
                                      <p:tavLst>
                                        <p:tav fmla="" tm="0">
                                          <p:val>
                                            <p:strVal val="0"/>
                                          </p:val>
                                        </p:tav>
                                        <p:tav fmla="" tm="100000">
                                          <p:val>
                                            <p:strVal val="#ppt_w"/>
                                          </p:val>
                                        </p:tav>
                                      </p:tavLst>
                                    </p:anim>
                                    <p:anim calcmode="lin" valueType="num">
                                      <p:cBhvr additive="base">
                                        <p:cTn dur="1000"/>
                                        <p:tgtEl>
                                          <p:spTgt spid="201"/>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ppt_w</p:attrName>
                                        </p:attrNameLst>
                                      </p:cBhvr>
                                      <p:tavLst>
                                        <p:tav fmla="" tm="0">
                                          <p:val>
                                            <p:strVal val="0"/>
                                          </p:val>
                                        </p:tav>
                                        <p:tav fmla="" tm="100000">
                                          <p:val>
                                            <p:strVal val="#ppt_w"/>
                                          </p:val>
                                        </p:tav>
                                      </p:tavLst>
                                    </p:anim>
                                    <p:anim calcmode="lin" valueType="num">
                                      <p:cBhvr additive="base">
                                        <p:cTn dur="1000"/>
                                        <p:tgtEl>
                                          <p:spTgt spid="214"/>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1000"/>
                                        <p:tgtEl>
                                          <p:spTgt spid="202"/>
                                        </p:tgtEl>
                                        <p:attrNameLst>
                                          <p:attrName>ppt_w</p:attrName>
                                        </p:attrNameLst>
                                      </p:cBhvr>
                                      <p:tavLst>
                                        <p:tav fmla="" tm="0">
                                          <p:val>
                                            <p:strVal val="0"/>
                                          </p:val>
                                        </p:tav>
                                        <p:tav fmla="" tm="100000">
                                          <p:val>
                                            <p:strVal val="#ppt_w"/>
                                          </p:val>
                                        </p:tav>
                                      </p:tavLst>
                                    </p:anim>
                                    <p:anim calcmode="lin" valueType="num">
                                      <p:cBhvr additive="base">
                                        <p:cTn dur="1000"/>
                                        <p:tgtEl>
                                          <p:spTgt spid="202"/>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ppt_w</p:attrName>
                                        </p:attrNameLst>
                                      </p:cBhvr>
                                      <p:tavLst>
                                        <p:tav fmla="" tm="0">
                                          <p:val>
                                            <p:strVal val="0"/>
                                          </p:val>
                                        </p:tav>
                                        <p:tav fmla="" tm="100000">
                                          <p:val>
                                            <p:strVal val="#ppt_w"/>
                                          </p:val>
                                        </p:tav>
                                      </p:tavLst>
                                    </p:anim>
                                    <p:anim calcmode="lin" valueType="num">
                                      <p:cBhvr additive="base">
                                        <p:cTn dur="1000"/>
                                        <p:tgtEl>
                                          <p:spTgt spid="2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lin ang="5400012" scaled="0"/>
        </a:gradFill>
      </p:bgPr>
    </p:bg>
    <p:spTree>
      <p:nvGrpSpPr>
        <p:cNvPr id="218" name="Shape 218"/>
        <p:cNvGrpSpPr/>
        <p:nvPr/>
      </p:nvGrpSpPr>
      <p:grpSpPr>
        <a:xfrm>
          <a:off x="0" y="0"/>
          <a:ext cx="0" cy="0"/>
          <a:chOff x="0" y="0"/>
          <a:chExt cx="0" cy="0"/>
        </a:xfrm>
      </p:grpSpPr>
      <p:sp>
        <p:nvSpPr>
          <p:cNvPr id="219" name="Google Shape;219;p20"/>
          <p:cNvSpPr txBox="1"/>
          <p:nvPr/>
        </p:nvSpPr>
        <p:spPr>
          <a:xfrm flipH="1" rot="5400000">
            <a:off x="6363575" y="2204800"/>
            <a:ext cx="4902600" cy="3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666666"/>
                </a:solidFill>
                <a:latin typeface="Open Sans"/>
                <a:ea typeface="Open Sans"/>
                <a:cs typeface="Open Sans"/>
                <a:sym typeface="Open Sans"/>
              </a:rPr>
              <a:t>Traditional  vs  Content Marketing</a:t>
            </a:r>
            <a:endParaRPr sz="2200">
              <a:solidFill>
                <a:srgbClr val="666666"/>
              </a:solidFill>
              <a:latin typeface="Open Sans"/>
              <a:ea typeface="Open Sans"/>
              <a:cs typeface="Open Sans"/>
              <a:sym typeface="Open Sans"/>
            </a:endParaRPr>
          </a:p>
        </p:txBody>
      </p:sp>
      <p:pic>
        <p:nvPicPr>
          <p:cNvPr descr="Use traditional publicity after content marketing." id="220" name="Google Shape;220;p20" title="Use Traditional Publicity After Content Marketing"/>
          <p:cNvPicPr preferRelativeResize="0"/>
          <p:nvPr/>
        </p:nvPicPr>
        <p:blipFill>
          <a:blip r:embed="rId3">
            <a:alphaModFix/>
          </a:blip>
          <a:stretch>
            <a:fillRect/>
          </a:stretch>
        </p:blipFill>
        <p:spPr>
          <a:xfrm>
            <a:off x="51900" y="39750"/>
            <a:ext cx="8360852" cy="4562245"/>
          </a:xfrm>
          <a:prstGeom prst="rect">
            <a:avLst/>
          </a:prstGeom>
          <a:noFill/>
          <a:ln>
            <a:noFill/>
          </a:ln>
        </p:spPr>
      </p:pic>
      <p:sp>
        <p:nvSpPr>
          <p:cNvPr id="221" name="Google Shape;221;p20"/>
          <p:cNvSpPr txBox="1"/>
          <p:nvPr/>
        </p:nvSpPr>
        <p:spPr>
          <a:xfrm>
            <a:off x="2828550" y="4678200"/>
            <a:ext cx="3486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rgbClr val="E06666"/>
                </a:solidFill>
                <a:latin typeface="Lato"/>
                <a:ea typeface="Lato"/>
                <a:cs typeface="Lato"/>
                <a:sym typeface="Lato"/>
                <a:hlinkClick r:id="rId4">
                  <a:extLst>
                    <a:ext uri="{A12FA001-AC4F-418D-AE19-62706E023703}">
                      <ahyp:hlinkClr val="tx"/>
                    </a:ext>
                  </a:extLst>
                </a:hlinkClick>
              </a:rPr>
              <a:t>Digital Portfolio Makers In India</a:t>
            </a:r>
            <a:endParaRPr sz="1600">
              <a:solidFill>
                <a:srgbClr val="E06666"/>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0"/>
                                        <p:tgtEl>
                                          <p:spTgt spid="2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path path="circle">
            <a:fillToRect b="50%" l="50%" r="50%" t="50%"/>
          </a:path>
          <a:tileRect/>
        </a:gradFill>
      </p:bgPr>
    </p:bg>
    <p:spTree>
      <p:nvGrpSpPr>
        <p:cNvPr id="225" name="Shape 225"/>
        <p:cNvGrpSpPr/>
        <p:nvPr/>
      </p:nvGrpSpPr>
      <p:grpSpPr>
        <a:xfrm>
          <a:off x="0" y="0"/>
          <a:ext cx="0" cy="0"/>
          <a:chOff x="0" y="0"/>
          <a:chExt cx="0" cy="0"/>
        </a:xfrm>
      </p:grpSpPr>
      <p:sp>
        <p:nvSpPr>
          <p:cNvPr id="226" name="Google Shape;226;p21"/>
          <p:cNvSpPr txBox="1"/>
          <p:nvPr/>
        </p:nvSpPr>
        <p:spPr>
          <a:xfrm>
            <a:off x="125475" y="970700"/>
            <a:ext cx="2955000" cy="4071300"/>
          </a:xfrm>
          <a:prstGeom prst="rect">
            <a:avLst/>
          </a:prstGeom>
          <a:noFill/>
          <a:ln cap="flat" cmpd="thickThin" w="38100">
            <a:solidFill>
              <a:srgbClr val="FFFFFF"/>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200">
                <a:solidFill>
                  <a:srgbClr val="FFFFFF"/>
                </a:solidFill>
                <a:latin typeface="Open Sans"/>
                <a:ea typeface="Open Sans"/>
                <a:cs typeface="Open Sans"/>
                <a:sym typeface="Open Sans"/>
              </a:rPr>
              <a:t>Contact Us</a:t>
            </a:r>
            <a:endParaRPr sz="32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26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800" u="sng">
                <a:solidFill>
                  <a:srgbClr val="EA9999"/>
                </a:solidFill>
                <a:latin typeface="Open Sans"/>
                <a:ea typeface="Open Sans"/>
                <a:cs typeface="Open Sans"/>
                <a:sym typeface="Open Sans"/>
                <a:hlinkClick r:id="rId3">
                  <a:extLst>
                    <a:ext uri="{A12FA001-AC4F-418D-AE19-62706E023703}">
                      <ahyp:hlinkClr val="tx"/>
                    </a:ext>
                  </a:extLst>
                </a:hlinkClick>
              </a:rPr>
              <a:t>Portal Builders In India</a:t>
            </a:r>
            <a:endParaRPr sz="1800">
              <a:solidFill>
                <a:srgbClr val="EA9999"/>
              </a:solidFill>
              <a:latin typeface="Open Sans"/>
              <a:ea typeface="Open Sans"/>
              <a:cs typeface="Open Sans"/>
              <a:sym typeface="Open Sans"/>
            </a:endParaRPr>
          </a:p>
        </p:txBody>
      </p:sp>
      <p:sp>
        <p:nvSpPr>
          <p:cNvPr descr="PJ SEO Specialists - New Delhi Website Promoters. Contact Us for requirement of animated and user-friendly websites." id="227" name="Google Shape;227;p21" title="Contact PJ SEO Specialists"/>
          <p:cNvSpPr txBox="1"/>
          <p:nvPr/>
        </p:nvSpPr>
        <p:spPr>
          <a:xfrm>
            <a:off x="3298975" y="970700"/>
            <a:ext cx="5745900" cy="4071300"/>
          </a:xfrm>
          <a:prstGeom prst="rect">
            <a:avLst/>
          </a:prstGeom>
          <a:noFill/>
          <a:ln cap="flat" cmpd="thickThin" w="38100">
            <a:solidFill>
              <a:srgbClr val="FFFFFF"/>
            </a:solidFill>
            <a:prstDash val="dashDot"/>
            <a:round/>
            <a:headEnd len="sm" w="sm" type="none"/>
            <a:tailEnd len="sm" w="sm" type="none"/>
          </a:ln>
        </p:spPr>
        <p:txBody>
          <a:bodyPr anchorCtr="0" anchor="ctr" bIns="91425" lIns="91425" spcFirstLastPara="1" rIns="91425" wrap="square" tIns="91425">
            <a:noAutofit/>
          </a:bodyPr>
          <a:lstStyle/>
          <a:p>
            <a:pPr indent="-355600" lvl="0" marL="457200" rtl="0" algn="l">
              <a:lnSpc>
                <a:spcPct val="100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Websites help you find new and unknown customers from untapped and remote markets.</a:t>
            </a:r>
            <a:endParaRPr sz="2000">
              <a:solidFill>
                <a:srgbClr val="FFFFFF"/>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2000">
              <a:solidFill>
                <a:srgbClr val="FFFFFF"/>
              </a:solidFill>
              <a:latin typeface="Open Sans"/>
              <a:ea typeface="Open Sans"/>
              <a:cs typeface="Open Sans"/>
              <a:sym typeface="Open Sans"/>
            </a:endParaRPr>
          </a:p>
          <a:p>
            <a:pPr indent="-355600" lvl="0" marL="457200" rtl="0" algn="l">
              <a:lnSpc>
                <a:spcPct val="100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That provides you an option to eliminate old clients which either do not pay on time or else are difficult to deal with.</a:t>
            </a:r>
            <a:endParaRPr sz="2000">
              <a:solidFill>
                <a:srgbClr val="FFFFFF"/>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2000">
              <a:solidFill>
                <a:srgbClr val="FFFFFF"/>
              </a:solidFill>
              <a:latin typeface="Open Sans"/>
              <a:ea typeface="Open Sans"/>
              <a:cs typeface="Open Sans"/>
              <a:sym typeface="Open Sans"/>
            </a:endParaRPr>
          </a:p>
          <a:p>
            <a:pPr indent="-355600" lvl="0" marL="457200" rtl="0" algn="l">
              <a:lnSpc>
                <a:spcPct val="100000"/>
              </a:lnSpc>
              <a:spcBef>
                <a:spcPts val="0"/>
              </a:spcBef>
              <a:spcAft>
                <a:spcPts val="0"/>
              </a:spcAft>
              <a:buClr>
                <a:srgbClr val="FFFFFF"/>
              </a:buClr>
              <a:buSzPts val="2000"/>
              <a:buFont typeface="Open Sans"/>
              <a:buChar char="➔"/>
            </a:pPr>
            <a:r>
              <a:rPr lang="en" sz="2000">
                <a:solidFill>
                  <a:srgbClr val="FFFFFF"/>
                </a:solidFill>
                <a:latin typeface="Open Sans"/>
                <a:ea typeface="Open Sans"/>
                <a:cs typeface="Open Sans"/>
                <a:sym typeface="Open Sans"/>
              </a:rPr>
              <a:t>Websites generate targeted leads, as most visitors reach your site only if looking for the category of service you provide, hence saving you the effort in approaching non-interested prospects.</a:t>
            </a:r>
            <a:endParaRPr sz="2000">
              <a:solidFill>
                <a:srgbClr val="FFFFFF"/>
              </a:solidFill>
              <a:latin typeface="Open Sans"/>
              <a:ea typeface="Open Sans"/>
              <a:cs typeface="Open Sans"/>
              <a:sym typeface="Open Sans"/>
            </a:endParaRPr>
          </a:p>
        </p:txBody>
      </p:sp>
      <p:sp>
        <p:nvSpPr>
          <p:cNvPr id="228" name="Google Shape;228;p21"/>
          <p:cNvSpPr txBox="1"/>
          <p:nvPr>
            <p:ph idx="4294967295" type="title"/>
          </p:nvPr>
        </p:nvSpPr>
        <p:spPr>
          <a:xfrm>
            <a:off x="22800" y="51425"/>
            <a:ext cx="9098400" cy="762900"/>
          </a:xfrm>
          <a:prstGeom prst="rect">
            <a:avLst/>
          </a:prstGeom>
          <a:gradFill>
            <a:gsLst>
              <a:gs pos="0">
                <a:srgbClr val="8C8C8C"/>
              </a:gs>
              <a:gs pos="100000">
                <a:srgbClr val="404040"/>
              </a:gs>
            </a:gsLst>
            <a:lin ang="5400012" scaled="0"/>
          </a:gradFill>
          <a:ln cap="flat" cmpd="thickThin" w="38100">
            <a:solidFill>
              <a:srgbClr val="FFFFF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Open Sans"/>
                <a:ea typeface="Open Sans"/>
                <a:cs typeface="Open Sans"/>
                <a:sym typeface="Open Sans"/>
              </a:rPr>
              <a:t>PJ SEO Specialists</a:t>
            </a:r>
            <a:endParaRPr sz="4000">
              <a:solidFill>
                <a:srgbClr val="FFFFFF"/>
              </a:solidFill>
              <a:latin typeface="Open Sans"/>
              <a:ea typeface="Open Sans"/>
              <a:cs typeface="Open Sans"/>
              <a:sym typeface="Open Sans"/>
            </a:endParaRPr>
          </a:p>
        </p:txBody>
      </p:sp>
      <p:pic>
        <p:nvPicPr>
          <p:cNvPr descr="PJ SEO Specialists - LOGO. One of the leading website SEO companies in New Delhi, India, developing, optimising and promoting websites with photos and vidoes for top class user-experience and high ranking on Google and Bing search engines." id="229" name="Google Shape;229;p21" title="PJ SEO Specialists - LOGO"/>
          <p:cNvPicPr preferRelativeResize="0"/>
          <p:nvPr/>
        </p:nvPicPr>
        <p:blipFill>
          <a:blip r:embed="rId4">
            <a:alphaModFix/>
          </a:blip>
          <a:stretch>
            <a:fillRect/>
          </a:stretch>
        </p:blipFill>
        <p:spPr>
          <a:xfrm>
            <a:off x="986155" y="3232675"/>
            <a:ext cx="1386050" cy="1339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0"/>
                                        <p:tgtEl>
                                          <p:spTgt spid="22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2000"/>
                                        <p:tgtEl>
                                          <p:spTgt spid="229"/>
                                        </p:tgtEl>
                                        <p:attrNameLst>
                                          <p:attrName>ppt_w</p:attrName>
                                        </p:attrNameLst>
                                      </p:cBhvr>
                                      <p:tavLst>
                                        <p:tav fmla="" tm="0">
                                          <p:val>
                                            <p:strVal val="0"/>
                                          </p:val>
                                        </p:tav>
                                        <p:tav fmla="" tm="100000">
                                          <p:val>
                                            <p:strVal val="#ppt_w"/>
                                          </p:val>
                                        </p:tav>
                                      </p:tavLst>
                                    </p:anim>
                                    <p:anim calcmode="lin" valueType="num">
                                      <p:cBhvr additive="base">
                                        <p:cTn dur="2000"/>
                                        <p:tgtEl>
                                          <p:spTgt spid="229"/>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3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Manager>Puneet Jain</Manager>
  <Company>PJ SEO Specialists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Website Building</dc:title>
  <dc:subject>Website Development Advantages</dc:subject>
  <dc:creator>PJ SEO Specialists</dc:creator>
  <cp:keywords>benefits-of-website-building</cp:keywords>
  <dc:description>Benefits of website building - Websites can help businesses expand operations by assisting in finding clients from remote markets.Top class websites help in selling services and products.</dc:description>
  <cp:revision>8</cp:revision>
  <cp:category>Website Development</cp:category>
  <dc:language>English</dc:language>
  <cp:version>7</cp:version>
</cp:coreProperties>
</file>